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13"/>
  </p:notesMasterIdLst>
  <p:handoutMasterIdLst>
    <p:handoutMasterId r:id="rId14"/>
  </p:handoutMasterIdLst>
  <p:sldIdLst>
    <p:sldId id="518" r:id="rId2"/>
    <p:sldId id="514" r:id="rId3"/>
    <p:sldId id="418" r:id="rId4"/>
    <p:sldId id="531" r:id="rId5"/>
    <p:sldId id="528" r:id="rId6"/>
    <p:sldId id="482" r:id="rId7"/>
    <p:sldId id="483" r:id="rId8"/>
    <p:sldId id="533" r:id="rId9"/>
    <p:sldId id="485" r:id="rId10"/>
    <p:sldId id="456" r:id="rId11"/>
    <p:sldId id="317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392"/>
    <a:srgbClr val="3D4C65"/>
    <a:srgbClr val="3961AB"/>
    <a:srgbClr val="ABC5E7"/>
    <a:srgbClr val="2C3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9" autoAdjust="0"/>
    <p:restoredTop sz="96247" autoAdjust="0"/>
  </p:normalViewPr>
  <p:slideViewPr>
    <p:cSldViewPr snapToGrid="0">
      <p:cViewPr varScale="1">
        <p:scale>
          <a:sx n="70" d="100"/>
          <a:sy n="70" d="100"/>
        </p:scale>
        <p:origin x="1243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2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356D2-AE36-47E1-844F-C6B0757D81C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D7C35-CC04-4F85-9038-07B14577C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0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18ECE-3C44-4895-BA8C-BDB15D173AA1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F879F-7B89-4931-9F61-09F84D8FA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3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F879F-7B89-4931-9F61-09F84D8FAD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7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Instructional meetings are available and can only find out about them because you are on this zoom meeting.  We do not post this information on our website….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F879F-7B89-4931-9F61-09F84D8FAD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5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Benefi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lines&#10;&#10;AI-generated content may be incorrect.">
            <a:extLst>
              <a:ext uri="{FF2B5EF4-FFF2-40B4-BE49-F238E27FC236}">
                <a16:creationId xmlns:a16="http://schemas.microsoft.com/office/drawing/2014/main" id="{94B0F3B3-A056-2614-7F73-A82FAF64D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2088" y="-3720987"/>
            <a:ext cx="14381923" cy="14299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335392"/>
                </a:solidFill>
              </a:defRPr>
            </a:lvl1pPr>
          </a:lstStyle>
          <a:p>
            <a:r>
              <a:rPr lang="en-US" dirty="0"/>
              <a:t>Beneficent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rgbClr val="3D4C65"/>
                </a:solidFill>
              </a:rPr>
              <a:pPr/>
              <a:t>‹#›</a:t>
            </a:fld>
            <a:endParaRPr lang="en-US" sz="1200" dirty="0">
              <a:solidFill>
                <a:srgbClr val="3D4C6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BA79021-0BDD-AD4E-A05F-50F48FF81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2" y="1299341"/>
            <a:ext cx="10515599" cy="561975"/>
          </a:xfr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335392"/>
                </a:solidFill>
                <a:latin typeface="Nunito Light" pitchFamily="2" charset="77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Adj. - Doing good for others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2090057"/>
            <a:ext cx="10515600" cy="0"/>
          </a:xfrm>
          <a:prstGeom prst="line">
            <a:avLst/>
          </a:prstGeom>
          <a:ln w="19050">
            <a:solidFill>
              <a:srgbClr val="335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1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1" y="0"/>
            <a:ext cx="2429691" cy="6885146"/>
          </a:xfrm>
          <a:prstGeom prst="rect">
            <a:avLst/>
          </a:prstGeom>
          <a:solidFill>
            <a:srgbClr val="396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3829" y="0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7251" y="2059676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21320" y="2070903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D7C98D-8069-CE4E-8264-54E0E857D769}"/>
              </a:ext>
            </a:extLst>
          </p:cNvPr>
          <p:cNvCxnSpPr/>
          <p:nvPr userDrawn="1"/>
        </p:nvCxnSpPr>
        <p:spPr>
          <a:xfrm flipH="1">
            <a:off x="3393829" y="1600200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9775373" y="2761"/>
            <a:ext cx="2429691" cy="6882388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468142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1345748"/>
            <a:ext cx="8101333" cy="4940257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132058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14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9775373" y="2761"/>
            <a:ext cx="2429691" cy="6882388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06765" y="2070905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01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C38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B55-E344-AD4A-AF22-3659BC5F72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586" y="2748232"/>
            <a:ext cx="12173415" cy="946583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70CC42-99B3-194A-9CD4-A5FCEE744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06266"/>
            <a:ext cx="12192000" cy="249930"/>
          </a:xfrm>
          <a:prstGeom prst="rect">
            <a:avLst/>
          </a:prstGeom>
        </p:spPr>
      </p:pic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7126CD5-E7B2-2946-9357-A4612CFD5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3" y="5589211"/>
            <a:ext cx="12192784" cy="430440"/>
          </a:xfrm>
        </p:spPr>
        <p:txBody>
          <a:bodyPr/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Presented by : Name + Title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F190918-44C5-7542-AE49-6A8E6ACA0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784" y="3776106"/>
            <a:ext cx="12192784" cy="50532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2" name="Picture 11" descr="A white logo with black background&#10;&#10;AI-generated content may be incorrect.">
            <a:extLst>
              <a:ext uri="{FF2B5EF4-FFF2-40B4-BE49-F238E27FC236}">
                <a16:creationId xmlns:a16="http://schemas.microsoft.com/office/drawing/2014/main" id="{7FF07DBE-51F6-208E-C185-0DC56190AC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2169" y="372543"/>
            <a:ext cx="1226027" cy="14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Benefi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lines&#10;&#10;AI-generated content may be incorrect.">
            <a:extLst>
              <a:ext uri="{FF2B5EF4-FFF2-40B4-BE49-F238E27FC236}">
                <a16:creationId xmlns:a16="http://schemas.microsoft.com/office/drawing/2014/main" id="{94B0F3B3-A056-2614-7F73-A82FAF64D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2088" y="-3720987"/>
            <a:ext cx="14381923" cy="14299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335392"/>
                </a:solidFill>
              </a:defRPr>
            </a:lvl1pPr>
          </a:lstStyle>
          <a:p>
            <a:r>
              <a:rPr lang="en-US" dirty="0"/>
              <a:t>Beneficent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rgbClr val="3D4C65"/>
                </a:solidFill>
              </a:rPr>
              <a:pPr/>
              <a:t>‹#›</a:t>
            </a:fld>
            <a:endParaRPr lang="en-US" sz="1200" dirty="0">
              <a:solidFill>
                <a:srgbClr val="3D4C6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BA79021-0BDD-AD4E-A05F-50F48FF81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1299343"/>
            <a:ext cx="10515599" cy="561975"/>
          </a:xfr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335392"/>
                </a:solidFill>
                <a:latin typeface="Nunito Light" pitchFamily="2" charset="77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Adj. - Doing good for others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2090057"/>
            <a:ext cx="10515600" cy="0"/>
          </a:xfrm>
          <a:prstGeom prst="line">
            <a:avLst/>
          </a:prstGeom>
          <a:ln w="19050">
            <a:solidFill>
              <a:srgbClr val="335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1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33539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rgbClr val="3D4C65"/>
                </a:solidFill>
              </a:rPr>
              <a:pPr/>
              <a:t>‹#›</a:t>
            </a:fld>
            <a:endParaRPr lang="en-US" sz="1200" dirty="0">
              <a:solidFill>
                <a:srgbClr val="3D4C6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BA79021-0BDD-AD4E-A05F-50F48FF81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1299343"/>
            <a:ext cx="10515599" cy="561975"/>
          </a:xfr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335392"/>
                </a:solidFill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674B67-2FF2-EE45-9C93-34C7396941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2" y="2306256"/>
            <a:ext cx="4958167" cy="4032250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mtClean="0">
                <a:effectLst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1303922"/>
            <a:ext cx="10515600" cy="0"/>
          </a:xfrm>
          <a:prstGeom prst="line">
            <a:avLst/>
          </a:prstGeom>
          <a:ln w="19050">
            <a:solidFill>
              <a:srgbClr val="335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B8969E7-E8A4-2649-8496-85B730A1F9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6816" y="2305090"/>
            <a:ext cx="5076989" cy="4032250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mtClean="0">
                <a:effectLst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0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cen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659D84-0FAC-434B-AF95-C955FB9164BB}"/>
              </a:ext>
            </a:extLst>
          </p:cNvPr>
          <p:cNvSpPr/>
          <p:nvPr userDrawn="1"/>
        </p:nvSpPr>
        <p:spPr>
          <a:xfrm>
            <a:off x="0" y="4"/>
            <a:ext cx="12192000" cy="6635219"/>
          </a:xfrm>
          <a:prstGeom prst="rect">
            <a:avLst/>
          </a:prstGeom>
          <a:solidFill>
            <a:srgbClr val="3D4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Beneficent Team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1431689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7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1" y="0"/>
            <a:ext cx="2429691" cy="6885146"/>
          </a:xfrm>
          <a:prstGeom prst="rect">
            <a:avLst/>
          </a:prstGeom>
          <a:solidFill>
            <a:srgbClr val="396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3829" y="0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7251" y="2059676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21320" y="2070903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D7C98D-8069-CE4E-8264-54E0E857D769}"/>
              </a:ext>
            </a:extLst>
          </p:cNvPr>
          <p:cNvCxnSpPr/>
          <p:nvPr userDrawn="1"/>
        </p:nvCxnSpPr>
        <p:spPr>
          <a:xfrm flipH="1">
            <a:off x="3393829" y="1600200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3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9775373" y="2761"/>
            <a:ext cx="2429691" cy="6882388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06765" y="2070905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0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9775373" y="2761"/>
            <a:ext cx="2429691" cy="6882388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468142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1345750"/>
            <a:ext cx="8101333" cy="4940257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132058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14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Benefi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lines&#10;&#10;AI-generated content may be incorrect.">
            <a:extLst>
              <a:ext uri="{FF2B5EF4-FFF2-40B4-BE49-F238E27FC236}">
                <a16:creationId xmlns:a16="http://schemas.microsoft.com/office/drawing/2014/main" id="{94B0F3B3-A056-2614-7F73-A82FAF64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-1323084" y="-3720987"/>
            <a:ext cx="14381923" cy="14299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335392"/>
                </a:solidFill>
              </a:defRPr>
            </a:lvl1pPr>
          </a:lstStyle>
          <a:p>
            <a:r>
              <a:rPr lang="en-US" dirty="0"/>
              <a:t>Beneficent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rgbClr val="3D4C65"/>
                </a:solidFill>
              </a:rPr>
              <a:pPr/>
              <a:t>‹#›</a:t>
            </a:fld>
            <a:endParaRPr lang="en-US" sz="1200" dirty="0">
              <a:solidFill>
                <a:srgbClr val="3D4C6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BA79021-0BDD-AD4E-A05F-50F48FF81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3" y="1299343"/>
            <a:ext cx="10515599" cy="561975"/>
          </a:xfr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335392"/>
                </a:solidFill>
                <a:latin typeface="Nunito Light" pitchFamily="2" charset="77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Adj. - Doing good for others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2090057"/>
            <a:ext cx="10515600" cy="0"/>
          </a:xfrm>
          <a:prstGeom prst="line">
            <a:avLst/>
          </a:prstGeom>
          <a:ln w="19050">
            <a:solidFill>
              <a:srgbClr val="335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13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-108488" y="2765"/>
            <a:ext cx="12313551" cy="6712569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5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ABC5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728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-108488" y="2765"/>
            <a:ext cx="12313551" cy="6712569"/>
          </a:xfrm>
          <a:prstGeom prst="rect">
            <a:avLst/>
          </a:prstGeom>
          <a:solidFill>
            <a:srgbClr val="ABC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ABC5E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2C384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5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D4C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347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-108488" y="2765"/>
            <a:ext cx="12313551" cy="6712569"/>
          </a:xfrm>
          <a:prstGeom prst="rect">
            <a:avLst/>
          </a:prstGeom>
          <a:solidFill>
            <a:srgbClr val="396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961A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5" y="2098782"/>
            <a:ext cx="5516795" cy="3811588"/>
          </a:xfrm>
          <a:noFill/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45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335392"/>
                </a:solidFill>
              </a:defRPr>
            </a:lvl1pPr>
          </a:lstStyle>
          <a:p>
            <a:r>
              <a:rPr lang="en-US" dirty="0"/>
              <a:t>Our Service Process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1431689"/>
            <a:ext cx="10515600" cy="0"/>
          </a:xfrm>
          <a:prstGeom prst="line">
            <a:avLst/>
          </a:prstGeom>
          <a:ln w="19050">
            <a:solidFill>
              <a:srgbClr val="335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34BAE893-C9C0-A644-8358-95CB01C600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6031" y="5981580"/>
            <a:ext cx="2743196" cy="6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-108488" y="2763"/>
            <a:ext cx="12313551" cy="6712569"/>
          </a:xfrm>
          <a:prstGeom prst="rect">
            <a:avLst/>
          </a:prstGeom>
          <a:solidFill>
            <a:srgbClr val="ABC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ABC5E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2C384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D4C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34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9775373" y="2761"/>
            <a:ext cx="2429691" cy="6882388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06765" y="2070905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0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-108488" y="2765"/>
            <a:ext cx="12313551" cy="6712569"/>
          </a:xfrm>
          <a:prstGeom prst="rect">
            <a:avLst/>
          </a:prstGeom>
          <a:solidFill>
            <a:srgbClr val="ABC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ABC5E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2C384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5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D4C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34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1" y="0"/>
            <a:ext cx="2429691" cy="6885146"/>
          </a:xfrm>
          <a:prstGeom prst="rect">
            <a:avLst/>
          </a:prstGeom>
          <a:solidFill>
            <a:srgbClr val="396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3829" y="0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7251" y="2059676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21320" y="2070903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D7C98D-8069-CE4E-8264-54E0E857D769}"/>
              </a:ext>
            </a:extLst>
          </p:cNvPr>
          <p:cNvCxnSpPr/>
          <p:nvPr userDrawn="1"/>
        </p:nvCxnSpPr>
        <p:spPr>
          <a:xfrm flipH="1">
            <a:off x="3393829" y="1600200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-108488" y="2763"/>
            <a:ext cx="12313551" cy="6712569"/>
          </a:xfrm>
          <a:prstGeom prst="rect">
            <a:avLst/>
          </a:prstGeom>
          <a:solidFill>
            <a:srgbClr val="396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3961A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2098782"/>
            <a:ext cx="5516795" cy="3811588"/>
          </a:xfrm>
          <a:noFill/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4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B57C-7925-E64A-A1B5-50EEF2F4A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335392"/>
                </a:solidFill>
              </a:defRPr>
            </a:lvl1pPr>
          </a:lstStyle>
          <a:p>
            <a:r>
              <a:rPr lang="en-US" dirty="0"/>
              <a:t>Our Service Process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4E477-9127-1449-A08C-749F6CCCD3ED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3ABF0-2382-D649-AC6D-E5A28827F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295BD4-FF55-1F4F-A8E1-9CE35EFD2518}"/>
              </a:ext>
            </a:extLst>
          </p:cNvPr>
          <p:cNvCxnSpPr/>
          <p:nvPr userDrawn="1"/>
        </p:nvCxnSpPr>
        <p:spPr>
          <a:xfrm>
            <a:off x="838199" y="1431689"/>
            <a:ext cx="10515600" cy="0"/>
          </a:xfrm>
          <a:prstGeom prst="line">
            <a:avLst/>
          </a:prstGeom>
          <a:ln w="19050">
            <a:solidFill>
              <a:srgbClr val="335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34BAE893-C9C0-A644-8358-95CB01C600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6030" y="5981580"/>
            <a:ext cx="2743196" cy="6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4D61D8-47AE-C04A-8855-F783D907EB8E}"/>
              </a:ext>
            </a:extLst>
          </p:cNvPr>
          <p:cNvSpPr/>
          <p:nvPr userDrawn="1"/>
        </p:nvSpPr>
        <p:spPr>
          <a:xfrm>
            <a:off x="9775373" y="2761"/>
            <a:ext cx="2429691" cy="6882388"/>
          </a:xfrm>
          <a:prstGeom prst="rect">
            <a:avLst/>
          </a:prstGeom>
          <a:solidFill>
            <a:srgbClr val="33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0C41-1930-9F42-A8E3-CB01BF0CC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243" y="-39189"/>
            <a:ext cx="6172200" cy="1600200"/>
          </a:xfrm>
        </p:spPr>
        <p:txBody>
          <a:bodyPr anchor="b"/>
          <a:lstStyle>
            <a:lvl1pPr>
              <a:defRPr sz="3200">
                <a:solidFill>
                  <a:srgbClr val="ABC5E7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10BF7-5535-4E4A-B7D4-1CBEE80EB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06765" y="2070905"/>
            <a:ext cx="4066819" cy="278668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DEEE6-F066-7548-AB0C-244830266D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50244" y="2098782"/>
            <a:ext cx="5516795" cy="3811588"/>
          </a:xfrm>
        </p:spPr>
        <p:txBody>
          <a:bodyPr/>
          <a:lstStyle>
            <a:lvl1pPr marL="0" indent="0">
              <a:buNone/>
              <a:defRPr sz="2000">
                <a:solidFill>
                  <a:srgbClr val="3D4C6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6DCB8C-5383-FF4C-84A8-7CADA3ED94D8}"/>
              </a:ext>
            </a:extLst>
          </p:cNvPr>
          <p:cNvSpPr txBox="1">
            <a:spLocks/>
          </p:cNvSpPr>
          <p:nvPr userDrawn="1"/>
        </p:nvSpPr>
        <p:spPr>
          <a:xfrm>
            <a:off x="4642339" y="6286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unit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27622-B080-F24C-A0FE-7C499637C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5219"/>
            <a:ext cx="1219200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D42F7-EB8E-1D43-B4BB-C11CDFA5EACC}"/>
              </a:ext>
            </a:extLst>
          </p:cNvPr>
          <p:cNvCxnSpPr/>
          <p:nvPr userDrawn="1"/>
        </p:nvCxnSpPr>
        <p:spPr>
          <a:xfrm flipH="1">
            <a:off x="-1475728" y="1561011"/>
            <a:ext cx="8798171" cy="0"/>
          </a:xfrm>
          <a:prstGeom prst="line">
            <a:avLst/>
          </a:prstGeom>
          <a:ln w="19050">
            <a:solidFill>
              <a:srgbClr val="39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0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E5359-74E0-4745-928D-F90FEA6C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B7A29-2BF3-5F40-8B61-62E9571A4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4826-5766-9445-B2C6-AB00B3984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B61BEF0D-F0BB-DE4B-95CE-6DB70DBA9567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4AC17-8B0D-764A-8DF5-E698BDD45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B603C-171E-9C4E-B074-96E45B52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8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6" r:id="rId2"/>
    <p:sldLayoutId id="2147483755" r:id="rId3"/>
    <p:sldLayoutId id="2147483754" r:id="rId4"/>
    <p:sldLayoutId id="2147483753" r:id="rId5"/>
    <p:sldLayoutId id="2147483752" r:id="rId6"/>
    <p:sldLayoutId id="2147483751" r:id="rId7"/>
    <p:sldLayoutId id="2147483750" r:id="rId8"/>
    <p:sldLayoutId id="2147483749" r:id="rId9"/>
    <p:sldLayoutId id="2147483748" r:id="rId10"/>
    <p:sldLayoutId id="2147483747" r:id="rId11"/>
    <p:sldLayoutId id="2147483746" r:id="rId12"/>
    <p:sldLayoutId id="2147483724" r:id="rId13"/>
    <p:sldLayoutId id="2147483725" r:id="rId14"/>
    <p:sldLayoutId id="2147483742" r:id="rId15"/>
    <p:sldLayoutId id="2147483737" r:id="rId16"/>
    <p:sldLayoutId id="2147483732" r:id="rId17"/>
    <p:sldLayoutId id="2147483736" r:id="rId18"/>
    <p:sldLayoutId id="2147483743" r:id="rId19"/>
    <p:sldLayoutId id="2147483738" r:id="rId20"/>
    <p:sldLayoutId id="2147483739" r:id="rId21"/>
    <p:sldLayoutId id="2147483741" r:id="rId22"/>
    <p:sldLayoutId id="2147483740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unito" pitchFamily="2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hyperlink" Target="http://www.doinggoodforothers.com/" TargetMode="External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emf"/><Relationship Id="rId5" Type="http://schemas.openxmlformats.org/officeDocument/2006/relationships/hyperlink" Target="https://www.doinggoodforothers.com/schedule-a-free-consultation" TargetMode="External"/><Relationship Id="rId10" Type="http://schemas.openxmlformats.org/officeDocument/2006/relationships/image" Target="../media/image19.jpg"/><Relationship Id="rId4" Type="http://schemas.openxmlformats.org/officeDocument/2006/relationships/hyperlink" Target="mailto:Info@doinggoodforothers.com" TargetMode="External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D7605-D4A4-2D6F-43C8-34D84B77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7420-2348-187D-61F7-1D7A3386E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6" y="3081894"/>
            <a:ext cx="12173414" cy="946583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Solutions to Pay for the High Cost of </a:t>
            </a:r>
            <a:br>
              <a:rPr lang="en-US" dirty="0"/>
            </a:br>
            <a:r>
              <a:rPr lang="en-US" dirty="0"/>
              <a:t>Long-term Care</a:t>
            </a:r>
            <a:br>
              <a:rPr lang="en-US" sz="3600" dirty="0">
                <a:latin typeface="Nunito" pitchFamily="2" charset="0"/>
              </a:rPr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EBD79-810C-1E50-2A28-433C33B7AB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784" y="5126640"/>
            <a:ext cx="12192784" cy="94658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Nunito" pitchFamily="2" charset="0"/>
              </a:rPr>
              <a:t>Presented by : </a:t>
            </a:r>
          </a:p>
          <a:p>
            <a:r>
              <a:rPr lang="en-US" sz="2800" b="1" dirty="0">
                <a:solidFill>
                  <a:srgbClr val="BB8A61"/>
                </a:solidFill>
                <a:latin typeface="Nunito" pitchFamily="2" charset="0"/>
              </a:rPr>
              <a:t>Kim Searles</a:t>
            </a:r>
            <a:r>
              <a:rPr lang="en-US" sz="2800" b="1" dirty="0">
                <a:latin typeface="Nunito" pitchFamily="2" charset="0"/>
              </a:rPr>
              <a:t>, (CSA)®️ Certified Senior Advisor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228E7-22FA-37E5-67A3-2E6A69D05D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557" y="3851607"/>
            <a:ext cx="10798214" cy="505321"/>
          </a:xfrm>
        </p:spPr>
        <p:txBody>
          <a:bodyPr>
            <a:noAutofit/>
          </a:bodyPr>
          <a:lstStyle/>
          <a:p>
            <a:r>
              <a:rPr lang="en-US" dirty="0"/>
              <a:t>Applying Colorado Long‑Term Care Programs in Rural Communities</a:t>
            </a:r>
          </a:p>
        </p:txBody>
      </p:sp>
    </p:spTree>
    <p:extLst>
      <p:ext uri="{BB962C8B-B14F-4D97-AF65-F5344CB8AC3E}">
        <p14:creationId xmlns:p14="http://schemas.microsoft.com/office/powerpoint/2010/main" val="25113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423D-EFA3-3726-5A61-B91EC111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43F78E-30CE-A8D9-4146-A91F0434228C}"/>
              </a:ext>
            </a:extLst>
          </p:cNvPr>
          <p:cNvSpPr/>
          <p:nvPr/>
        </p:nvSpPr>
        <p:spPr>
          <a:xfrm>
            <a:off x="464953" y="1084881"/>
            <a:ext cx="11158780" cy="588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8BE4-7156-284C-9F26-F1627E20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3" y="457177"/>
            <a:ext cx="9148412" cy="939908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Beneficent Serves - The Whole State of Colorado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6BDFB-6A55-DB43-95B0-77AEA1C3E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799" y="1869677"/>
            <a:ext cx="5332072" cy="37556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Nunito" pitchFamily="2" charset="0"/>
              </a:rPr>
              <a:t>    719.645.8350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Nunito" pitchFamily="2" charset="0"/>
              </a:rPr>
              <a:t>    </a:t>
            </a:r>
            <a:r>
              <a:rPr lang="en-US" sz="2400" dirty="0">
                <a:latin typeface="Nunito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www.doinggoodforothers.com</a:t>
            </a:r>
            <a:endParaRPr lang="en-US" sz="2400" dirty="0">
              <a:latin typeface="Nunito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Nunito" pitchFamily="2" charset="0"/>
              </a:rPr>
              <a:t>    i</a:t>
            </a:r>
            <a:r>
              <a:rPr lang="en-US" sz="2400" dirty="0">
                <a:latin typeface="Nunito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nfo@doinggoodforothers.com</a:t>
            </a:r>
            <a:endParaRPr lang="en-US" sz="2400" dirty="0">
              <a:latin typeface="Nunito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Nunito" pitchFamily="2" charset="0"/>
              </a:rPr>
              <a:t>   665 Southpointe Court Suite #100, </a:t>
            </a:r>
            <a:br>
              <a:rPr lang="en-US" sz="2400" dirty="0">
                <a:latin typeface="Nunito" pitchFamily="2" charset="0"/>
              </a:rPr>
            </a:br>
            <a:r>
              <a:rPr lang="en-US" sz="2400" dirty="0">
                <a:latin typeface="Nunito" pitchFamily="2" charset="0"/>
              </a:rPr>
              <a:t>   Colorado Springs, CO 80906</a:t>
            </a:r>
            <a:br>
              <a:rPr lang="en-US" sz="2400" dirty="0">
                <a:latin typeface="Nunito" pitchFamily="2" charset="0"/>
              </a:rPr>
            </a:br>
            <a:endParaRPr lang="en-US" sz="2400" dirty="0">
              <a:latin typeface="Nunito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Nunito" pitchFamily="2" charset="0"/>
              </a:rPr>
              <a:t>Schedule a FREE 1-hour Q&amp;A at: </a:t>
            </a:r>
            <a:r>
              <a:rPr lang="en-US" sz="2400" u="sng" dirty="0">
                <a:solidFill>
                  <a:srgbClr val="005ECA"/>
                </a:solidFill>
                <a:latin typeface="Nunito" pitchFamily="2" charset="0"/>
                <a:hlinkClick r:id="rId5"/>
              </a:rPr>
              <a:t>https://www.doinggoodforothers.com/schedule-a-free-consultation</a:t>
            </a:r>
            <a:endParaRPr lang="en-US" sz="2400" b="1" dirty="0">
              <a:latin typeface="Nunito" pitchFamily="2" charset="0"/>
            </a:endParaRP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63C6A-210A-654E-B7D3-EBD858E8A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2" y="1940327"/>
            <a:ext cx="193244" cy="19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B75F3-5EE7-BD45-A0B8-10C792D93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" y="2705884"/>
            <a:ext cx="287467" cy="236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BC00B-409D-4542-A45F-50DF3AC78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2" y="2349691"/>
            <a:ext cx="193244" cy="193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F5F4AD-E0CD-5649-BF8A-E330C72C1F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385" y="3116569"/>
            <a:ext cx="177555" cy="236739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3D690DA-63E7-9DE9-3459-418051D104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7860" y="1852454"/>
            <a:ext cx="5633433" cy="37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B67C8-A69A-0DEE-46E9-0F96E646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E62B4-398B-7E0A-943C-FDFB9406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88" y="2081015"/>
            <a:ext cx="11452633" cy="28201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C1E3D-58F0-14F3-E26F-AF717FEC83F4}"/>
              </a:ext>
            </a:extLst>
          </p:cNvPr>
          <p:cNvSpPr txBox="1"/>
          <p:nvPr/>
        </p:nvSpPr>
        <p:spPr>
          <a:xfrm>
            <a:off x="644941" y="2506016"/>
            <a:ext cx="11311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Rural clients often need home care first, not facility care</a:t>
            </a:r>
          </a:p>
          <a:p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Many believe: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They must spend everything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They make “too much” to qualify</a:t>
            </a:r>
          </a:p>
          <a:p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When funding is unclear: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Care is delayed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Discharges are unsafe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Families decline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5623F-49EF-0A0F-0840-5A8AA3B878C6}"/>
              </a:ext>
            </a:extLst>
          </p:cNvPr>
          <p:cNvSpPr txBox="1"/>
          <p:nvPr/>
        </p:nvSpPr>
        <p:spPr>
          <a:xfrm>
            <a:off x="566047" y="421965"/>
            <a:ext cx="66160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335392"/>
                </a:solidFill>
                <a:latin typeface="Nunito" pitchFamily="2" charset="0"/>
              </a:rPr>
              <a:t>The Rural Problem: Why Funding Clarity Matters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738A1-7B03-26D4-3625-E81E8AB3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99" y="1"/>
            <a:ext cx="3641933" cy="24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0118-DD6B-A521-6E7A-0E735EBE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16" y="750453"/>
            <a:ext cx="7610592" cy="91235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Actually Pays for Long‑Term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D4623-EC83-5AD3-A4D0-441ED617D7C7}"/>
              </a:ext>
            </a:extLst>
          </p:cNvPr>
          <p:cNvSpPr txBox="1"/>
          <p:nvPr/>
        </p:nvSpPr>
        <p:spPr>
          <a:xfrm>
            <a:off x="888521" y="2389520"/>
            <a:ext cx="10429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Medicare ≠ long‑term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Long-term Care Medicaid + VA Aid &amp; Attendance are care funding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Particularly critical when: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Home care agencies are limited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Family caregivers and friends are the primary workforce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F7189-0633-1E20-E406-BAF87BEE8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406" y="184669"/>
            <a:ext cx="3433170" cy="22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9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85DE-DEBF-1415-E7DC-F0D58B99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F1B88-C240-15AE-0584-C6B124AB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16" y="750453"/>
            <a:ext cx="7610592" cy="91235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a Certified Medicaid Planners (CMP) Does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BB21C-1138-3016-C8AC-875836092CD8}"/>
              </a:ext>
            </a:extLst>
          </p:cNvPr>
          <p:cNvSpPr txBox="1"/>
          <p:nvPr/>
        </p:nvSpPr>
        <p:spPr>
          <a:xfrm>
            <a:off x="881331" y="2191090"/>
            <a:ext cx="11136497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335392"/>
                </a:solidFill>
                <a:latin typeface="Nunito" pitchFamily="2" charset="0"/>
              </a:rPr>
              <a:t>CMPs help clients: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5392"/>
                </a:solidFill>
                <a:latin typeface="Nunito" pitchFamily="2" charset="0"/>
              </a:rPr>
              <a:t>Understand eligibility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335392"/>
                </a:solidFill>
                <a:latin typeface="Nunito" pitchFamily="2" charset="0"/>
              </a:rPr>
              <a:t>	• Navigate excess income/assets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335392"/>
                </a:solidFill>
                <a:latin typeface="Nunito" pitchFamily="2" charset="0"/>
              </a:rPr>
              <a:t>	• Coordinate Long-term Care Medicaid + VA Aid &amp; Attendance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5392"/>
                </a:solidFill>
                <a:latin typeface="Nunito" pitchFamily="2" charset="0"/>
              </a:rPr>
              <a:t>DHS = eligibility determination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5392"/>
                </a:solidFill>
                <a:latin typeface="Nunito" pitchFamily="2" charset="0"/>
              </a:rPr>
              <a:t>CMP = </a:t>
            </a:r>
            <a:r>
              <a:rPr lang="en-US" sz="2800" b="1" dirty="0">
                <a:solidFill>
                  <a:srgbClr val="335392"/>
                </a:solidFill>
                <a:latin typeface="Nunito" pitchFamily="2" charset="0"/>
              </a:rPr>
              <a:t>planning, preparation, coordination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5392"/>
              </a:solidFill>
              <a:effectLst/>
              <a:uLnTx/>
              <a:uFillTx/>
              <a:latin typeface="Nunit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7B266-65C7-5911-74D2-B3CBDDB3E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582" y="124047"/>
            <a:ext cx="3596952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DF964-9B5A-FC4D-834C-BF0AE64C71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5275" y="2260122"/>
            <a:ext cx="7410091" cy="3915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35392"/>
                </a:solidFill>
                <a:latin typeface="Nunito"/>
              </a:rPr>
              <a:t>Effective July 1, 2025</a:t>
            </a:r>
          </a:p>
          <a:p>
            <a:pPr marL="0" indent="0">
              <a:buNone/>
            </a:pPr>
            <a:endParaRPr lang="en-US" sz="3200" dirty="0">
              <a:solidFill>
                <a:srgbClr val="335392"/>
              </a:solidFill>
              <a:latin typeface="Nunito"/>
            </a:endParaRPr>
          </a:p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Supports staying at home.</a:t>
            </a:r>
          </a:p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Covers up to 16 hrs/day per caregiver.</a:t>
            </a:r>
          </a:p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Family member, chosen caregiver or a Non-Medicaid Home Care Agency can be paid.</a:t>
            </a:r>
          </a:p>
          <a:p>
            <a:pPr marL="0" lvl="0" indent="0" algn="l">
              <a:buNone/>
            </a:pPr>
            <a:endParaRPr lang="en-US" sz="2000" dirty="0">
              <a:solidFill>
                <a:srgbClr val="3D4C65"/>
              </a:solidFill>
            </a:endParaRPr>
          </a:p>
          <a:p>
            <a:pPr marL="0" lvl="0" indent="0" algn="l">
              <a:buNone/>
            </a:pPr>
            <a:endParaRPr lang="en-US" dirty="0">
              <a:solidFill>
                <a:srgbClr val="3D4C6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9A3DB2-2AF8-4FA8-B949-A99162BA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4877"/>
            <a:ext cx="10515599" cy="137581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Colorado-Specific Solution: CFC </a:t>
            </a:r>
            <a:br>
              <a:rPr lang="en-US" dirty="0"/>
            </a:br>
            <a:r>
              <a:rPr lang="en-US" dirty="0"/>
              <a:t>Community First Choice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D1BF2C-5B5F-46D1-8731-A649BE6F916B}"/>
              </a:ext>
            </a:extLst>
          </p:cNvPr>
          <p:cNvSpPr txBox="1">
            <a:spLocks/>
          </p:cNvSpPr>
          <p:nvPr/>
        </p:nvSpPr>
        <p:spPr>
          <a:xfrm>
            <a:off x="838199" y="1382638"/>
            <a:ext cx="10515598" cy="962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09DED-8C9A-8219-7BF4-C6959D9D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118" y="2210203"/>
            <a:ext cx="4188708" cy="27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DF964-9B5A-FC4D-834C-BF0AE64C71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6335" y="2241985"/>
            <a:ext cx="9719991" cy="217299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Age/disability </a:t>
            </a:r>
          </a:p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Financial limits  </a:t>
            </a:r>
          </a:p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Functional need (ADLs) </a:t>
            </a:r>
          </a:p>
          <a:p>
            <a:r>
              <a:rPr lang="en-US" sz="3200" dirty="0">
                <a:solidFill>
                  <a:srgbClr val="335392"/>
                </a:solidFill>
                <a:latin typeface="Nunito"/>
              </a:rPr>
              <a:t>Income limits vary by region</a:t>
            </a:r>
          </a:p>
          <a:p>
            <a:endParaRPr lang="en-US" dirty="0">
              <a:solidFill>
                <a:srgbClr val="3D4C65"/>
              </a:solidFill>
            </a:endParaRP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9A3DB2-2AF8-4FA8-B949-A99162BA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14877"/>
            <a:ext cx="10515599" cy="1375811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D1BF2C-5B5F-46D1-8731-A649BE6F916B}"/>
              </a:ext>
            </a:extLst>
          </p:cNvPr>
          <p:cNvSpPr txBox="1">
            <a:spLocks/>
          </p:cNvSpPr>
          <p:nvPr/>
        </p:nvSpPr>
        <p:spPr>
          <a:xfrm>
            <a:off x="782267" y="860125"/>
            <a:ext cx="10515599" cy="962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335392"/>
                </a:solidFill>
              </a:rPr>
              <a:t>Eligibility Basics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F8168-89D4-5E6C-25A9-04BE23BF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935" y="2235936"/>
            <a:ext cx="4410590" cy="294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7A3EE4-59FD-4E78-0705-6915BBC3F1F4}"/>
              </a:ext>
            </a:extLst>
          </p:cNvPr>
          <p:cNvSpPr txBox="1"/>
          <p:nvPr/>
        </p:nvSpPr>
        <p:spPr>
          <a:xfrm>
            <a:off x="2181409" y="6058025"/>
            <a:ext cx="868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B8A61"/>
                </a:solidFill>
                <a:latin typeface="Nunito" pitchFamily="2" charset="77"/>
              </a:rPr>
              <a:t>The different income limits are based on the REGIONS.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4C2C-4A60-6B62-2483-FE2FB71A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340"/>
          <a:stretch>
            <a:fillRect/>
          </a:stretch>
        </p:blipFill>
        <p:spPr>
          <a:xfrm>
            <a:off x="3560730" y="1555671"/>
            <a:ext cx="5070541" cy="33118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861051-2EFF-A498-0032-B23F1A82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D4C65"/>
                </a:solidFill>
              </a:rPr>
              <a:t>2026 Monthly Income Limit Cap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FE7DB-C4F0-9E15-AB2E-80547786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93" y="4867485"/>
            <a:ext cx="8678487" cy="12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7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40E2-19E2-2855-CA1B-B50C57209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0E4D-699E-ADBF-85DD-020A84B30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7" y="1589314"/>
            <a:ext cx="7610592" cy="4368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Ninuto"/>
              </a:rPr>
              <a:t>When to Refer + Next Steps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Ninuto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131BB-0B3D-22EA-0B1D-DEA7E26E60D1}"/>
              </a:ext>
            </a:extLst>
          </p:cNvPr>
          <p:cNvSpPr txBox="1"/>
          <p:nvPr/>
        </p:nvSpPr>
        <p:spPr>
          <a:xfrm>
            <a:off x="550942" y="2424857"/>
            <a:ext cx="73156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Refer when a rural client:</a:t>
            </a:r>
          </a:p>
          <a:p>
            <a:pPr lvl="0"/>
            <a:endParaRPr lang="en-US" sz="3200" dirty="0">
              <a:solidFill>
                <a:srgbClr val="335392"/>
              </a:solidFill>
              <a:latin typeface="Nunito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Needs ongoing care beyond Medicare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Is worried about cost or eligibility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5392"/>
                </a:solidFill>
                <a:latin typeface="Nunito" pitchFamily="2" charset="0"/>
              </a:rPr>
              <a:t>Needs to remain at home safely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5392"/>
              </a:solidFill>
              <a:effectLst/>
              <a:uLnTx/>
              <a:uFillTx/>
              <a:latin typeface="Nunit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EA501-3DC1-D50D-09F6-717E556B4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907" y="1011493"/>
            <a:ext cx="4240093" cy="282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169993-BB4C-3E55-1255-DC8557C48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3973001"/>
            <a:ext cx="12191999" cy="3777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39660-CA0D-3B6F-DCD3-B94C392D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2725"/>
            <a:ext cx="12192000" cy="820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429322-2789-ACE3-6A7F-D4B12EF98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NEXT STEP</a:t>
            </a:r>
            <a:endParaRPr lang="en-US" dirty="0">
              <a:solidFill>
                <a:prstClr val="black"/>
              </a:solidFill>
              <a:latin typeface="Century Gothic" panose="020F03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E89BA-43B3-20C4-5150-E781AB5D29C2}"/>
              </a:ext>
            </a:extLst>
          </p:cNvPr>
          <p:cNvSpPr txBox="1"/>
          <p:nvPr/>
        </p:nvSpPr>
        <p:spPr>
          <a:xfrm>
            <a:off x="970829" y="1602508"/>
            <a:ext cx="112211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961AB"/>
                </a:solidFill>
                <a:latin typeface="Nunito" pitchFamily="2" charset="0"/>
              </a:rPr>
              <a:t>Have clients </a:t>
            </a:r>
            <a:r>
              <a:rPr lang="en-US" sz="2400" b="1" dirty="0">
                <a:solidFill>
                  <a:srgbClr val="3961AB"/>
                </a:solidFill>
                <a:latin typeface="Nunito" pitchFamily="2" charset="0"/>
              </a:rPr>
              <a:t>Call (719.645.8350) 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61AB"/>
                </a:solidFill>
                <a:latin typeface="Nunito" pitchFamily="2" charset="0"/>
              </a:rPr>
              <a:t>Have clients </a:t>
            </a:r>
            <a:r>
              <a:rPr lang="en-US" sz="1600" b="1" dirty="0">
                <a:solidFill>
                  <a:srgbClr val="3961AB"/>
                </a:solidFill>
                <a:latin typeface="Nunito" pitchFamily="2" charset="0"/>
              </a:rPr>
              <a:t>Call </a:t>
            </a:r>
            <a:r>
              <a:rPr lang="en-US" sz="1600" dirty="0">
                <a:solidFill>
                  <a:srgbClr val="3961AB"/>
                </a:solidFill>
                <a:latin typeface="Nunito" pitchFamily="2" charset="0"/>
              </a:rPr>
              <a:t>Beneficent directly then they can </a:t>
            </a:r>
            <a:r>
              <a:rPr lang="en-US" sz="1600" dirty="0">
                <a:solidFill>
                  <a:srgbClr val="3961AB"/>
                </a:solidFill>
                <a:highlight>
                  <a:srgbClr val="FFFF00"/>
                </a:highlight>
                <a:latin typeface="Nunito" pitchFamily="2" charset="0"/>
              </a:rPr>
              <a:t>mention your organization </a:t>
            </a:r>
            <a:r>
              <a:rPr lang="en-US" sz="1600" dirty="0">
                <a:solidFill>
                  <a:srgbClr val="3961AB"/>
                </a:solidFill>
                <a:latin typeface="Nunito" pitchFamily="2" charset="0"/>
              </a:rPr>
              <a:t>as their referral source.</a:t>
            </a:r>
          </a:p>
          <a:p>
            <a:endParaRPr lang="en-US" sz="2400" b="1" dirty="0">
              <a:solidFill>
                <a:srgbClr val="3961AB"/>
              </a:solidFill>
              <a:latin typeface="Nunito" pitchFamily="2" charset="0"/>
            </a:endParaRPr>
          </a:p>
          <a:p>
            <a:r>
              <a:rPr lang="en-US" sz="2400" dirty="0">
                <a:solidFill>
                  <a:srgbClr val="3961AB"/>
                </a:solidFill>
                <a:latin typeface="Nunito" pitchFamily="2" charset="0"/>
              </a:rPr>
              <a:t>Or use the </a:t>
            </a:r>
            <a:r>
              <a:rPr lang="en-US" sz="2400" b="1" dirty="0">
                <a:solidFill>
                  <a:srgbClr val="BB8A61"/>
                </a:solidFill>
                <a:latin typeface="Nunito" pitchFamily="2" charset="0"/>
              </a:rPr>
              <a:t>Refer Button </a:t>
            </a:r>
            <a:r>
              <a:rPr lang="en-US" sz="2400" dirty="0">
                <a:solidFill>
                  <a:srgbClr val="3961AB"/>
                </a:solidFill>
                <a:latin typeface="Nunito" pitchFamily="2" charset="0"/>
              </a:rPr>
              <a:t>on our website </a:t>
            </a:r>
            <a:r>
              <a:rPr lang="en-US" sz="2400" b="1" dirty="0">
                <a:solidFill>
                  <a:srgbClr val="BB8A61"/>
                </a:solidFill>
                <a:latin typeface="Nunito" pitchFamily="2" charset="0"/>
              </a:rPr>
              <a:t>www.DoingGoodForOthers.com</a:t>
            </a:r>
            <a:r>
              <a:rPr lang="en-US" sz="2400" dirty="0">
                <a:solidFill>
                  <a:srgbClr val="3961AB"/>
                </a:solidFill>
                <a:latin typeface="Nunito" pitchFamily="2" charset="0"/>
              </a:rPr>
              <a:t> 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61AB"/>
                </a:solidFill>
                <a:latin typeface="Nunito" pitchFamily="2" charset="0"/>
              </a:rPr>
              <a:t>to submit client and your details — just be sure the client is expecting our call.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B97042E8-A164-816B-ECF0-96C4365981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26169" y="3285877"/>
            <a:ext cx="567289" cy="439387"/>
          </a:xfrm>
          <a:prstGeom prst="curvedConnector3">
            <a:avLst>
              <a:gd name="adj1" fmla="val 38486"/>
            </a:avLst>
          </a:prstGeom>
          <a:ln w="57150">
            <a:solidFill>
              <a:srgbClr val="BB8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39913</TotalTime>
  <Words>428</Words>
  <Application>Microsoft Office PowerPoint</Application>
  <PresentationFormat>Widescreen</PresentationFormat>
  <Paragraphs>67</Paragraphs>
  <Slides>11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Ninuto</vt:lpstr>
      <vt:lpstr>Nunito</vt:lpstr>
      <vt:lpstr>Nunito Light</vt:lpstr>
      <vt:lpstr>Times New Roman</vt:lpstr>
      <vt:lpstr>Office Theme</vt:lpstr>
      <vt:lpstr>Solutions to Pay for the High Cost of  Long-term Care </vt:lpstr>
      <vt:lpstr>     </vt:lpstr>
      <vt:lpstr>What Actually Pays for Long‑Term Care</vt:lpstr>
      <vt:lpstr>What a Certified Medicaid Planners (CMP) Does </vt:lpstr>
      <vt:lpstr> Colorado-Specific Solution: CFC  Community First Choice </vt:lpstr>
      <vt:lpstr> </vt:lpstr>
      <vt:lpstr>2026 Monthly Income Limit Cap</vt:lpstr>
      <vt:lpstr>When to Refer + Next Steps  </vt:lpstr>
      <vt:lpstr>NEXT STEP</vt:lpstr>
      <vt:lpstr>QUESTIONS?</vt:lpstr>
      <vt:lpstr>Beneficent Serves - The Whole State of Colorado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are you going to pay for that? Strategies to pay for the high costs of Long-Term Care</dc:title>
  <dc:creator>Stacy Osborne</dc:creator>
  <cp:lastModifiedBy>Kim Searles</cp:lastModifiedBy>
  <cp:revision>337</cp:revision>
  <cp:lastPrinted>2021-10-19T18:27:21Z</cp:lastPrinted>
  <dcterms:created xsi:type="dcterms:W3CDTF">2021-01-19T04:37:52Z</dcterms:created>
  <dcterms:modified xsi:type="dcterms:W3CDTF">2026-04-20T19:35:07Z</dcterms:modified>
</cp:coreProperties>
</file>