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86e8123b6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86e8123b6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dedcd129dd_4_12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g3dedcd129dd_4_12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g3dedcd129dd_4_12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d5108b9841_2_136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g3d5108b9841_2_136:notes"/>
          <p:cNvSpPr txBox="1"/>
          <p:nvPr>
            <p:ph idx="1" type="body"/>
          </p:nvPr>
        </p:nvSpPr>
        <p:spPr>
          <a:xfrm>
            <a:off x="914400" y="4400550"/>
            <a:ext cx="73152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3d5108b9841_2_136:notes"/>
          <p:cNvSpPr txBox="1"/>
          <p:nvPr>
            <p:ph idx="12" type="sldNum"/>
          </p:nvPr>
        </p:nvSpPr>
        <p:spPr>
          <a:xfrm>
            <a:off x="5179484" y="8685213"/>
            <a:ext cx="39624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dedcd129dd_4_58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3dedcd129dd_4_58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3dedcd129dd_4_58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dedcd129dd_4_106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3dedcd129dd_4_106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3dedcd129dd_4_106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d5108b9841_2_101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3d5108b9841_2_101:notes"/>
          <p:cNvSpPr txBox="1"/>
          <p:nvPr>
            <p:ph idx="1" type="body"/>
          </p:nvPr>
        </p:nvSpPr>
        <p:spPr>
          <a:xfrm>
            <a:off x="914400" y="4400550"/>
            <a:ext cx="73152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3d5108b9841_2_101:notes"/>
          <p:cNvSpPr txBox="1"/>
          <p:nvPr>
            <p:ph idx="12" type="sldNum"/>
          </p:nvPr>
        </p:nvSpPr>
        <p:spPr>
          <a:xfrm>
            <a:off x="5179484" y="8685213"/>
            <a:ext cx="39624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dedcd129dd_4_148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3dedcd129dd_4_148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3dedcd129dd_4_148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d5108b984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d5108b984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dedcd129dd_4_189:notes"/>
          <p:cNvSpPr/>
          <p:nvPr>
            <p:ph idx="2" type="sldImg"/>
          </p:nvPr>
        </p:nvSpPr>
        <p:spPr>
          <a:xfrm>
            <a:off x="685800" y="857250"/>
            <a:ext cx="54864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g3dedcd129dd_4_189:notes"/>
          <p:cNvSpPr txBox="1"/>
          <p:nvPr>
            <p:ph idx="1" type="body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3dedcd129dd_4_189:notes"/>
          <p:cNvSpPr txBox="1"/>
          <p:nvPr>
            <p:ph idx="12" type="sldNum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5" title="Copy of FEC of the Rockies All Partner Webinar-9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5" title="Copy of FEC of the Rockies All Partner Webinar-9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/>
          <p:nvPr/>
        </p:nvSpPr>
        <p:spPr>
          <a:xfrm>
            <a:off x="0" y="0"/>
            <a:ext cx="9143771" cy="685800"/>
          </a:xfrm>
          <a:prstGeom prst="rect">
            <a:avLst/>
          </a:prstGeom>
          <a:solidFill>
            <a:srgbClr val="00803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6"/>
          <p:cNvSpPr/>
          <p:nvPr/>
        </p:nvSpPr>
        <p:spPr>
          <a:xfrm>
            <a:off x="342900" y="0"/>
            <a:ext cx="8457971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Quick Reminder: Who We Are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6"/>
          <p:cNvSpPr/>
          <p:nvPr/>
        </p:nvSpPr>
        <p:spPr>
          <a:xfrm>
            <a:off x="411480" y="891540"/>
            <a:ext cx="8320811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400"/>
              <a:buFont typeface="Calibri"/>
              <a:buNone/>
            </a:pPr>
            <a:r>
              <a:rPr b="0" i="1" lang="en" sz="14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We opened our doors in March 2025. Here's what we do: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6"/>
          <p:cNvSpPr/>
          <p:nvPr/>
        </p:nvSpPr>
        <p:spPr>
          <a:xfrm>
            <a:off x="411480" y="1371600"/>
            <a:ext cx="5143500" cy="3291840"/>
          </a:xfrm>
          <a:prstGeom prst="rect">
            <a:avLst/>
          </a:prstGeom>
          <a:solidFill>
            <a:srgbClr val="E8F5E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6"/>
          <p:cNvSpPr/>
          <p:nvPr/>
        </p:nvSpPr>
        <p:spPr>
          <a:xfrm>
            <a:off x="617220" y="1508760"/>
            <a:ext cx="4732020" cy="891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1400"/>
              <a:buFont typeface="Calibri"/>
              <a:buNone/>
            </a:pPr>
            <a:r>
              <a:rPr b="0" i="0" lang="en" sz="1400" u="none" cap="none" strike="noStrike">
                <a:solidFill>
                  <a:srgbClr val="1E293B"/>
                </a:solidFill>
                <a:latin typeface="Calibri"/>
                <a:ea typeface="Calibri"/>
                <a:cs typeface="Calibri"/>
                <a:sym typeface="Calibri"/>
              </a:rPr>
              <a:t>The FEC of the Rockies provides free, professional, one-on-one financial counseling to all residents ages 18+ in Pitkin, Garfield, and Eagle counties.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6"/>
          <p:cNvSpPr/>
          <p:nvPr/>
        </p:nvSpPr>
        <p:spPr>
          <a:xfrm>
            <a:off x="617220" y="2468880"/>
            <a:ext cx="4732020" cy="109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100"/>
              <a:buFont typeface="Calibri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the first tri-county, rural Financial Empowerment Center in the country. We are part of a national network of 37 FECs, supported by local county governments and the CFE Fund. </a:t>
            </a:r>
            <a:r>
              <a:rPr b="1" i="1" lang="en" u="none" cap="none" strike="noStrike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The Savings Collaborative is our financial counseling provider.</a:t>
            </a:r>
            <a:endParaRPr b="1" i="1" u="none" cap="none" strike="noStrike">
              <a:solidFill>
                <a:srgbClr val="674E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6"/>
          <p:cNvSpPr/>
          <p:nvPr/>
        </p:nvSpPr>
        <p:spPr>
          <a:xfrm>
            <a:off x="617220" y="3703320"/>
            <a:ext cx="47320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8037"/>
              </a:buClr>
              <a:buSzPts val="1200"/>
              <a:buFont typeface="Calibri"/>
              <a:buNone/>
            </a:pPr>
            <a:r>
              <a:rPr b="1" i="0" lang="en" sz="1200" u="none" cap="none" strike="noStrike">
                <a:solidFill>
                  <a:srgbClr val="008037"/>
                </a:solidFill>
                <a:latin typeface="Calibri"/>
                <a:ea typeface="Calibri"/>
                <a:cs typeface="Calibri"/>
                <a:sym typeface="Calibri"/>
              </a:rPr>
              <a:t>We help people with: credit building, debt reduction, budgeting, savings, safe banking, and legacy planning. Bilingual. Confidential. Always free.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6"/>
          <p:cNvSpPr/>
          <p:nvPr/>
        </p:nvSpPr>
        <p:spPr>
          <a:xfrm>
            <a:off x="5760720" y="1371600"/>
            <a:ext cx="3086100" cy="960120"/>
          </a:xfrm>
          <a:prstGeom prst="rect">
            <a:avLst/>
          </a:prstGeom>
          <a:solidFill>
            <a:srgbClr val="00803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6"/>
          <p:cNvSpPr/>
          <p:nvPr/>
        </p:nvSpPr>
        <p:spPr>
          <a:xfrm>
            <a:off x="5897880" y="1440180"/>
            <a:ext cx="123444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FC73E"/>
              </a:buClr>
              <a:buSzPts val="2400"/>
              <a:buFont typeface="Calibri"/>
              <a:buNone/>
            </a:pPr>
            <a:r>
              <a:rPr b="1" lang="en" sz="2400">
                <a:solidFill>
                  <a:srgbClr val="8FC73E"/>
                </a:solidFill>
                <a:latin typeface="Calibri"/>
                <a:ea typeface="Calibri"/>
                <a:cs typeface="Calibri"/>
                <a:sym typeface="Calibri"/>
              </a:rPr>
              <a:t>40+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6"/>
          <p:cNvSpPr/>
          <p:nvPr/>
        </p:nvSpPr>
        <p:spPr>
          <a:xfrm>
            <a:off x="7132320" y="1440180"/>
            <a:ext cx="157734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FECs nationally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(we are the only rural one)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6"/>
          <p:cNvSpPr/>
          <p:nvPr/>
        </p:nvSpPr>
        <p:spPr>
          <a:xfrm>
            <a:off x="5760720" y="2468880"/>
            <a:ext cx="3086100" cy="960120"/>
          </a:xfrm>
          <a:prstGeom prst="rect">
            <a:avLst/>
          </a:prstGeom>
          <a:solidFill>
            <a:srgbClr val="00803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/>
          <p:nvPr/>
        </p:nvSpPr>
        <p:spPr>
          <a:xfrm>
            <a:off x="5897880" y="2537460"/>
            <a:ext cx="123444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FC73E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8FC73E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6"/>
          <p:cNvSpPr/>
          <p:nvPr/>
        </p:nvSpPr>
        <p:spPr>
          <a:xfrm>
            <a:off x="7132320" y="2537460"/>
            <a:ext cx="157734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0" i="0" lang="en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counties served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0" i="0" lang="en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(Pitkin, Garfield, Eagle)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6"/>
          <p:cNvSpPr/>
          <p:nvPr/>
        </p:nvSpPr>
        <p:spPr>
          <a:xfrm>
            <a:off x="5760720" y="3566160"/>
            <a:ext cx="3086100" cy="960120"/>
          </a:xfrm>
          <a:prstGeom prst="rect">
            <a:avLst/>
          </a:prstGeom>
          <a:solidFill>
            <a:srgbClr val="00803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/>
          <p:nvPr/>
        </p:nvSpPr>
        <p:spPr>
          <a:xfrm>
            <a:off x="5897880" y="3634740"/>
            <a:ext cx="123444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FC73E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8FC73E"/>
                </a:solidFill>
                <a:latin typeface="Calibri"/>
                <a:ea typeface="Calibri"/>
                <a:cs typeface="Calibri"/>
                <a:sym typeface="Calibri"/>
              </a:rPr>
              <a:t>FREE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7132320" y="3634740"/>
            <a:ext cx="157734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0" i="0" lang="en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 every client,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0" i="0" lang="en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every time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/>
          <p:nvPr/>
        </p:nvSpPr>
        <p:spPr>
          <a:xfrm>
            <a:off x="0" y="0"/>
            <a:ext cx="9144000" cy="73200"/>
          </a:xfrm>
          <a:prstGeom prst="rect">
            <a:avLst/>
          </a:prstGeom>
          <a:solidFill>
            <a:srgbClr val="8FC73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5" name="Google Shape;8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" y="411480"/>
            <a:ext cx="411480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/>
          <p:nvPr/>
        </p:nvSpPr>
        <p:spPr>
          <a:xfrm>
            <a:off x="1188720" y="365760"/>
            <a:ext cx="64008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A3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07A30"/>
                </a:solidFill>
                <a:latin typeface="Arial"/>
                <a:ea typeface="Arial"/>
                <a:cs typeface="Arial"/>
                <a:sym typeface="Arial"/>
              </a:rPr>
              <a:t>Our Impact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640080" y="1188720"/>
            <a:ext cx="3749100" cy="2286000"/>
          </a:xfrm>
          <a:prstGeom prst="rect">
            <a:avLst/>
          </a:prstGeom>
          <a:solidFill>
            <a:srgbClr val="F5F7F0"/>
          </a:solidFill>
          <a:ln>
            <a:noFill/>
          </a:ln>
          <a:effectLst>
            <a:outerShdw blurRad="76200" rotWithShape="0" algn="bl" dir="8100000" dist="25400">
              <a:srgbClr val="000000">
                <a:alpha val="121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640080" y="1188720"/>
            <a:ext cx="3749100" cy="54900"/>
          </a:xfrm>
          <a:prstGeom prst="rect">
            <a:avLst/>
          </a:prstGeom>
          <a:solidFill>
            <a:srgbClr val="8FC73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/>
          <p:nvPr/>
        </p:nvSpPr>
        <p:spPr>
          <a:xfrm>
            <a:off x="914400" y="1463040"/>
            <a:ext cx="32004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A3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007A30"/>
                </a:solidFill>
              </a:rPr>
              <a:t>$50K 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914400" y="2148840"/>
            <a:ext cx="320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FC73E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8FC73E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" sz="1600">
                <a:solidFill>
                  <a:srgbClr val="8FC73E"/>
                </a:solidFill>
              </a:rPr>
              <a:t>avings Increased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7"/>
          <p:cNvSpPr/>
          <p:nvPr/>
        </p:nvSpPr>
        <p:spPr>
          <a:xfrm>
            <a:off x="914400" y="2560320"/>
            <a:ext cx="32004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are no longer one emergency away from crisis. A car repair, medical bill, or rent gap no longer immediately turns into more debt.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7"/>
          <p:cNvSpPr/>
          <p:nvPr/>
        </p:nvSpPr>
        <p:spPr>
          <a:xfrm>
            <a:off x="4754880" y="1188720"/>
            <a:ext cx="3749100" cy="2286000"/>
          </a:xfrm>
          <a:prstGeom prst="rect">
            <a:avLst/>
          </a:prstGeom>
          <a:solidFill>
            <a:srgbClr val="F5F7F0"/>
          </a:solidFill>
          <a:ln>
            <a:noFill/>
          </a:ln>
          <a:effectLst>
            <a:outerShdw blurRad="76200" rotWithShape="0" algn="bl" dir="8100000" dist="25400">
              <a:srgbClr val="000000">
                <a:alpha val="121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/>
          <p:nvPr/>
        </p:nvSpPr>
        <p:spPr>
          <a:xfrm>
            <a:off x="4754880" y="1188720"/>
            <a:ext cx="3749100" cy="54900"/>
          </a:xfrm>
          <a:prstGeom prst="rect">
            <a:avLst/>
          </a:prstGeom>
          <a:solidFill>
            <a:srgbClr val="8FC73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5029200" y="1463040"/>
            <a:ext cx="32004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A3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7A30"/>
                </a:solidFill>
                <a:latin typeface="Arial"/>
                <a:ea typeface="Arial"/>
                <a:cs typeface="Arial"/>
                <a:sym typeface="Arial"/>
              </a:rPr>
              <a:t>$1</a:t>
            </a:r>
            <a:r>
              <a:rPr b="1" lang="en" sz="4800">
                <a:solidFill>
                  <a:srgbClr val="007A30"/>
                </a:solidFill>
              </a:rPr>
              <a:t>20</a:t>
            </a:r>
            <a:r>
              <a:rPr b="1" i="0" lang="en" sz="4800" u="none" cap="none" strike="noStrike">
                <a:solidFill>
                  <a:srgbClr val="007A30"/>
                </a:solidFill>
                <a:latin typeface="Arial"/>
                <a:ea typeface="Arial"/>
                <a:cs typeface="Arial"/>
                <a:sym typeface="Arial"/>
              </a:rPr>
              <a:t>K+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7"/>
          <p:cNvSpPr/>
          <p:nvPr/>
        </p:nvSpPr>
        <p:spPr>
          <a:xfrm>
            <a:off x="5029200" y="2148840"/>
            <a:ext cx="320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FC73E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8FC73E"/>
                </a:solidFill>
                <a:latin typeface="Arial"/>
                <a:ea typeface="Arial"/>
                <a:cs typeface="Arial"/>
                <a:sym typeface="Arial"/>
              </a:rPr>
              <a:t>Debt Reduced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7"/>
          <p:cNvSpPr/>
          <p:nvPr/>
        </p:nvSpPr>
        <p:spPr>
          <a:xfrm>
            <a:off x="5029200" y="2560320"/>
            <a:ext cx="32004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are finally breathing again. Lower monthly payments, fewer collections calls, and less daily stress.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640080" y="3840480"/>
            <a:ext cx="7863900" cy="914400"/>
          </a:xfrm>
          <a:prstGeom prst="rect">
            <a:avLst/>
          </a:prstGeom>
          <a:solidFill>
            <a:srgbClr val="007A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914400" y="3840480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0" i="1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Every number represents a real person who sat down, faced their situation, and started moving forward.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>
            <a:off x="0" y="0"/>
            <a:ext cx="9143771" cy="685800"/>
          </a:xfrm>
          <a:prstGeom prst="rect">
            <a:avLst/>
          </a:prstGeom>
          <a:solidFill>
            <a:srgbClr val="00803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/>
          <p:nvPr/>
        </p:nvSpPr>
        <p:spPr>
          <a:xfrm>
            <a:off x="342900" y="0"/>
            <a:ext cx="8457971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the Work Actually Looks Like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411480" y="891540"/>
            <a:ext cx="4046220" cy="3909060"/>
          </a:xfrm>
          <a:prstGeom prst="rect">
            <a:avLst/>
          </a:prstGeom>
          <a:solidFill>
            <a:srgbClr val="E8F5E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8"/>
          <p:cNvSpPr/>
          <p:nvPr/>
        </p:nvSpPr>
        <p:spPr>
          <a:xfrm>
            <a:off x="617220" y="1028700"/>
            <a:ext cx="3634740" cy="37719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8037"/>
              </a:buClr>
              <a:buSzPts val="1700"/>
              <a:buFont typeface="Calibri"/>
              <a:buNone/>
            </a:pPr>
            <a:r>
              <a:rPr b="1" i="0" lang="en" sz="1700" u="none" cap="none" strike="noStrike">
                <a:solidFill>
                  <a:srgbClr val="008037"/>
                </a:solidFill>
                <a:latin typeface="Calibri"/>
                <a:ea typeface="Calibri"/>
                <a:cs typeface="Calibri"/>
                <a:sym typeface="Calibri"/>
              </a:rPr>
              <a:t>How We Deliver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08" name="Google Shape;10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510" y="1645920"/>
            <a:ext cx="411480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/>
          <p:nvPr/>
        </p:nvSpPr>
        <p:spPr>
          <a:xfrm>
            <a:off x="1200150" y="1577340"/>
            <a:ext cx="10972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8037"/>
              </a:buClr>
              <a:buSzPts val="2000"/>
              <a:buFont typeface="Calibri"/>
              <a:buNone/>
            </a:pPr>
            <a:r>
              <a:rPr b="1" i="0" lang="en" sz="2000" u="none" cap="none" strike="noStrike">
                <a:solidFill>
                  <a:srgbClr val="008037"/>
                </a:solidFill>
                <a:latin typeface="Calibri"/>
                <a:ea typeface="Calibri"/>
                <a:cs typeface="Calibri"/>
                <a:sym typeface="Calibri"/>
              </a:rPr>
              <a:t>75–80%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2331720" y="1577340"/>
            <a:ext cx="2057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1E293B"/>
                </a:solidFill>
                <a:latin typeface="Calibri"/>
                <a:ea typeface="Calibri"/>
                <a:cs typeface="Calibri"/>
                <a:sym typeface="Calibri"/>
              </a:rPr>
              <a:t>Phone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8"/>
          <p:cNvSpPr/>
          <p:nvPr/>
        </p:nvSpPr>
        <p:spPr>
          <a:xfrm>
            <a:off x="1200150" y="1954530"/>
            <a:ext cx="315468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Calibri"/>
              <a:buNone/>
            </a:pPr>
            <a:r>
              <a:rPr b="0" i="1" lang="en" sz="9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Removes transportation barriers — clients call from home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12" name="Google Shape;11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510" y="2674620"/>
            <a:ext cx="411480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/>
          <p:nvPr/>
        </p:nvSpPr>
        <p:spPr>
          <a:xfrm>
            <a:off x="1200150" y="2606040"/>
            <a:ext cx="10972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8037"/>
              </a:buClr>
              <a:buSzPts val="2000"/>
              <a:buFont typeface="Calibri"/>
              <a:buNone/>
            </a:pPr>
            <a:r>
              <a:rPr b="1" i="0" lang="en" sz="2000" u="none" cap="none" strike="noStrike">
                <a:solidFill>
                  <a:srgbClr val="008037"/>
                </a:solidFill>
                <a:latin typeface="Calibri"/>
                <a:ea typeface="Calibri"/>
                <a:cs typeface="Calibri"/>
                <a:sym typeface="Calibri"/>
              </a:rPr>
              <a:t>15–20%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8"/>
          <p:cNvSpPr/>
          <p:nvPr/>
        </p:nvSpPr>
        <p:spPr>
          <a:xfrm>
            <a:off x="2331720" y="2606040"/>
            <a:ext cx="2057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1E293B"/>
                </a:solidFill>
                <a:latin typeface="Calibri"/>
                <a:ea typeface="Calibri"/>
                <a:cs typeface="Calibri"/>
                <a:sym typeface="Calibri"/>
              </a:rPr>
              <a:t>In-Person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1200150" y="2983230"/>
            <a:ext cx="315468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Calibri"/>
              <a:buNone/>
            </a:pPr>
            <a:r>
              <a:rPr b="0" i="1" lang="en" sz="9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At libraries, partner sites, and community locations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16" name="Google Shape;11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1510" y="3703320"/>
            <a:ext cx="411480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/>
          <p:nvPr/>
        </p:nvSpPr>
        <p:spPr>
          <a:xfrm>
            <a:off x="1200150" y="3634740"/>
            <a:ext cx="10972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8037"/>
              </a:buClr>
              <a:buSzPts val="2000"/>
              <a:buFont typeface="Calibri"/>
              <a:buNone/>
            </a:pPr>
            <a:r>
              <a:rPr b="1" i="0" lang="en" sz="2000" u="none" cap="none" strike="noStrike">
                <a:solidFill>
                  <a:srgbClr val="008037"/>
                </a:solidFill>
                <a:latin typeface="Calibri"/>
                <a:ea typeface="Calibri"/>
                <a:cs typeface="Calibri"/>
                <a:sym typeface="Calibri"/>
              </a:rPr>
              <a:t>5–10%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2331720" y="3634740"/>
            <a:ext cx="2057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1E293B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1200150" y="4011930"/>
            <a:ext cx="315468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900"/>
              <a:buFont typeface="Calibri"/>
              <a:buNone/>
            </a:pPr>
            <a:r>
              <a:rPr b="0" i="1" lang="en" sz="9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For clients who prefer face-to-face without travel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617220" y="4320540"/>
            <a:ext cx="36347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8037"/>
              </a:buClr>
              <a:buSzPts val="900"/>
              <a:buFont typeface="Calibri"/>
              <a:buNone/>
            </a:pPr>
            <a:r>
              <a:rPr b="1" i="1" lang="en" sz="900" u="none" cap="none" strike="noStrike">
                <a:solidFill>
                  <a:srgbClr val="008037"/>
                </a:solidFill>
                <a:latin typeface="Calibri"/>
                <a:ea typeface="Calibri"/>
                <a:cs typeface="Calibri"/>
                <a:sym typeface="Calibri"/>
              </a:rPr>
              <a:t>Average session: 55–70 minutes  |  First session: ~70 minutes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4594860" y="891540"/>
            <a:ext cx="4183380" cy="3909060"/>
          </a:xfrm>
          <a:prstGeom prst="rect">
            <a:avLst/>
          </a:prstGeom>
          <a:solidFill>
            <a:srgbClr val="00803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8"/>
          <p:cNvSpPr/>
          <p:nvPr/>
        </p:nvSpPr>
        <p:spPr>
          <a:xfrm>
            <a:off x="4800600" y="1028700"/>
            <a:ext cx="3771900" cy="37719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libri"/>
              <a:buNone/>
            </a:pPr>
            <a:r>
              <a:rPr b="1" i="0" lang="en" sz="1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We Deliver Most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8"/>
          <p:cNvSpPr/>
          <p:nvPr/>
        </p:nvSpPr>
        <p:spPr>
          <a:xfrm>
            <a:off x="4800600" y="1577340"/>
            <a:ext cx="384048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Credit report review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4800600" y="1783080"/>
            <a:ext cx="2263140" cy="171450"/>
          </a:xfrm>
          <a:prstGeom prst="rect">
            <a:avLst/>
          </a:prstGeom>
          <a:solidFill>
            <a:srgbClr val="003D1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4800600" y="1783080"/>
            <a:ext cx="1629460" cy="171450"/>
          </a:xfrm>
          <a:prstGeom prst="rect">
            <a:avLst/>
          </a:prstGeom>
          <a:solidFill>
            <a:srgbClr val="8FC73E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8"/>
          <p:cNvSpPr/>
          <p:nvPr/>
        </p:nvSpPr>
        <p:spPr>
          <a:xfrm>
            <a:off x="7132320" y="1728216"/>
            <a:ext cx="157734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FC73E"/>
              </a:buClr>
              <a:buSzPts val="1100"/>
              <a:buFont typeface="Calibri"/>
              <a:buNone/>
            </a:pPr>
            <a:r>
              <a:rPr b="1" i="0" lang="en" sz="1100" u="none" cap="none" strike="noStrike">
                <a:solidFill>
                  <a:srgbClr val="8FC73E"/>
                </a:solidFill>
                <a:latin typeface="Calibri"/>
                <a:ea typeface="Calibri"/>
                <a:cs typeface="Calibri"/>
                <a:sym typeface="Calibri"/>
              </a:rPr>
              <a:t>70%+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8"/>
          <p:cNvSpPr/>
          <p:nvPr/>
        </p:nvSpPr>
        <p:spPr>
          <a:xfrm>
            <a:off x="4800600" y="2071116"/>
            <a:ext cx="384048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Budget &amp; expense tracking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4800600" y="2276856"/>
            <a:ext cx="2263140" cy="171450"/>
          </a:xfrm>
          <a:prstGeom prst="rect">
            <a:avLst/>
          </a:prstGeom>
          <a:solidFill>
            <a:srgbClr val="003D1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8"/>
          <p:cNvSpPr/>
          <p:nvPr/>
        </p:nvSpPr>
        <p:spPr>
          <a:xfrm>
            <a:off x="4800600" y="2276856"/>
            <a:ext cx="1357884" cy="171450"/>
          </a:xfrm>
          <a:prstGeom prst="rect">
            <a:avLst/>
          </a:prstGeom>
          <a:solidFill>
            <a:srgbClr val="8FC73E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/>
          <p:nvPr/>
        </p:nvSpPr>
        <p:spPr>
          <a:xfrm>
            <a:off x="7132320" y="2221992"/>
            <a:ext cx="157734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FC73E"/>
              </a:buClr>
              <a:buSzPts val="1100"/>
              <a:buFont typeface="Calibri"/>
              <a:buNone/>
            </a:pPr>
            <a:r>
              <a:rPr b="1" i="0" lang="en" sz="1100" u="none" cap="none" strike="noStrike">
                <a:solidFill>
                  <a:srgbClr val="8FC73E"/>
                </a:solidFill>
                <a:latin typeface="Calibri"/>
                <a:ea typeface="Calibri"/>
                <a:cs typeface="Calibri"/>
                <a:sym typeface="Calibri"/>
              </a:rPr>
              <a:t>60%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4800600" y="2564892"/>
            <a:ext cx="384048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Debt management strategies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4800600" y="2770632"/>
            <a:ext cx="2263140" cy="171450"/>
          </a:xfrm>
          <a:prstGeom prst="rect">
            <a:avLst/>
          </a:prstGeom>
          <a:solidFill>
            <a:srgbClr val="003D1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8"/>
          <p:cNvSpPr/>
          <p:nvPr/>
        </p:nvSpPr>
        <p:spPr>
          <a:xfrm>
            <a:off x="4800600" y="2770632"/>
            <a:ext cx="1131570" cy="171450"/>
          </a:xfrm>
          <a:prstGeom prst="rect">
            <a:avLst/>
          </a:prstGeom>
          <a:solidFill>
            <a:srgbClr val="8FC73E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8"/>
          <p:cNvSpPr/>
          <p:nvPr/>
        </p:nvSpPr>
        <p:spPr>
          <a:xfrm>
            <a:off x="7132320" y="2715768"/>
            <a:ext cx="157734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FC73E"/>
              </a:buClr>
              <a:buSzPts val="1100"/>
              <a:buFont typeface="Calibri"/>
              <a:buNone/>
            </a:pPr>
            <a:r>
              <a:rPr b="1" i="0" lang="en" sz="1100" u="none" cap="none" strike="noStrike">
                <a:solidFill>
                  <a:srgbClr val="8FC73E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8"/>
          <p:cNvSpPr/>
          <p:nvPr/>
        </p:nvSpPr>
        <p:spPr>
          <a:xfrm>
            <a:off x="4800600" y="3058668"/>
            <a:ext cx="384048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Debt program referrals (TCA, etc.)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8"/>
          <p:cNvSpPr/>
          <p:nvPr/>
        </p:nvSpPr>
        <p:spPr>
          <a:xfrm>
            <a:off x="4800600" y="3264408"/>
            <a:ext cx="2263140" cy="171450"/>
          </a:xfrm>
          <a:prstGeom prst="rect">
            <a:avLst/>
          </a:prstGeom>
          <a:solidFill>
            <a:srgbClr val="003D1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8"/>
          <p:cNvSpPr/>
          <p:nvPr/>
        </p:nvSpPr>
        <p:spPr>
          <a:xfrm>
            <a:off x="4800600" y="3264408"/>
            <a:ext cx="792099" cy="171450"/>
          </a:xfrm>
          <a:prstGeom prst="rect">
            <a:avLst/>
          </a:prstGeom>
          <a:solidFill>
            <a:srgbClr val="8FC73E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8"/>
          <p:cNvSpPr/>
          <p:nvPr/>
        </p:nvSpPr>
        <p:spPr>
          <a:xfrm>
            <a:off x="7132320" y="3209544"/>
            <a:ext cx="157734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FC73E"/>
              </a:buClr>
              <a:buSzPts val="1100"/>
              <a:buFont typeface="Calibri"/>
              <a:buNone/>
            </a:pPr>
            <a:r>
              <a:rPr b="1" i="0" lang="en" sz="1100" u="none" cap="none" strike="noStrike">
                <a:solidFill>
                  <a:srgbClr val="8FC73E"/>
                </a:solidFill>
                <a:latin typeface="Calibri"/>
                <a:ea typeface="Calibri"/>
                <a:cs typeface="Calibri"/>
                <a:sym typeface="Calibri"/>
              </a:rPr>
              <a:t>30–40%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4800600" y="3552444"/>
            <a:ext cx="384048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Savings strategies &amp; account setup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4800600" y="3758184"/>
            <a:ext cx="2263140" cy="171450"/>
          </a:xfrm>
          <a:prstGeom prst="rect">
            <a:avLst/>
          </a:prstGeom>
          <a:solidFill>
            <a:srgbClr val="003D1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8"/>
          <p:cNvSpPr/>
          <p:nvPr/>
        </p:nvSpPr>
        <p:spPr>
          <a:xfrm>
            <a:off x="4800600" y="3758184"/>
            <a:ext cx="678942" cy="171450"/>
          </a:xfrm>
          <a:prstGeom prst="rect">
            <a:avLst/>
          </a:prstGeom>
          <a:solidFill>
            <a:srgbClr val="8FC73E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8"/>
          <p:cNvSpPr/>
          <p:nvPr/>
        </p:nvSpPr>
        <p:spPr>
          <a:xfrm>
            <a:off x="7132320" y="3703320"/>
            <a:ext cx="157734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FC73E"/>
              </a:buClr>
              <a:buSzPts val="1100"/>
              <a:buFont typeface="Calibri"/>
              <a:buNone/>
            </a:pPr>
            <a:r>
              <a:rPr b="1" i="0" lang="en" sz="1100" u="none" cap="none" strike="noStrike">
                <a:solidFill>
                  <a:srgbClr val="8FC73E"/>
                </a:solidFill>
                <a:latin typeface="Calibri"/>
                <a:ea typeface="Calibri"/>
                <a:cs typeface="Calibri"/>
                <a:sym typeface="Calibri"/>
              </a:rPr>
              <a:t>30%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4800600" y="4046220"/>
            <a:ext cx="384048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Legacy planning prep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4800600" y="4251960"/>
            <a:ext cx="2263140" cy="171450"/>
          </a:xfrm>
          <a:prstGeom prst="rect">
            <a:avLst/>
          </a:prstGeom>
          <a:solidFill>
            <a:srgbClr val="003D1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8"/>
          <p:cNvSpPr/>
          <p:nvPr/>
        </p:nvSpPr>
        <p:spPr>
          <a:xfrm>
            <a:off x="4800600" y="4251960"/>
            <a:ext cx="339471" cy="171450"/>
          </a:xfrm>
          <a:prstGeom prst="rect">
            <a:avLst/>
          </a:prstGeom>
          <a:solidFill>
            <a:srgbClr val="8FC73E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8"/>
          <p:cNvSpPr/>
          <p:nvPr/>
        </p:nvSpPr>
        <p:spPr>
          <a:xfrm>
            <a:off x="7132320" y="4197096"/>
            <a:ext cx="1577340" cy="260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FC73E"/>
              </a:buClr>
              <a:buSzPts val="1100"/>
              <a:buFont typeface="Calibri"/>
              <a:buNone/>
            </a:pPr>
            <a:r>
              <a:rPr b="1" i="0" lang="en" sz="1100" u="none" cap="none" strike="noStrike">
                <a:solidFill>
                  <a:srgbClr val="8FC73E"/>
                </a:solidFill>
                <a:latin typeface="Calibri"/>
                <a:ea typeface="Calibri"/>
                <a:cs typeface="Calibri"/>
                <a:sym typeface="Calibri"/>
              </a:rPr>
              <a:t>10–15%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4800600" y="4560570"/>
            <a:ext cx="3840480" cy="205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FC73E"/>
              </a:buClr>
              <a:buSzPts val="800"/>
              <a:buFont typeface="Calibri"/>
              <a:buNone/>
            </a:pPr>
            <a:r>
              <a:rPr b="0" i="1" lang="en" sz="800" u="none" cap="none" strike="noStrike">
                <a:solidFill>
                  <a:srgbClr val="8FC73E"/>
                </a:solidFill>
                <a:latin typeface="Calibri"/>
                <a:ea typeface="Calibri"/>
                <a:cs typeface="Calibri"/>
                <a:sym typeface="Calibri"/>
              </a:rPr>
              <a:t>% of sessions that include this service  |  Based on actual session data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/>
          <p:nvPr/>
        </p:nvSpPr>
        <p:spPr>
          <a:xfrm>
            <a:off x="0" y="0"/>
            <a:ext cx="9143771" cy="685800"/>
          </a:xfrm>
          <a:prstGeom prst="rect">
            <a:avLst/>
          </a:prstGeom>
          <a:solidFill>
            <a:srgbClr val="00803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9"/>
          <p:cNvSpPr/>
          <p:nvPr/>
        </p:nvSpPr>
        <p:spPr>
          <a:xfrm>
            <a:off x="342900" y="0"/>
            <a:ext cx="8457971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Real Wins From Real Clients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411480" y="891540"/>
            <a:ext cx="8320811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1100"/>
              <a:buFont typeface="Calibri"/>
              <a:buNone/>
            </a:pPr>
            <a:r>
              <a:rPr b="0" i="1" lang="en" sz="11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These are not hypothetical outcomes. They happened in our three counties this past year.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411480" y="1371600"/>
            <a:ext cx="2708910" cy="1611630"/>
          </a:xfrm>
          <a:prstGeom prst="rect">
            <a:avLst/>
          </a:prstGeom>
          <a:solidFill>
            <a:srgbClr val="E8F5E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9"/>
          <p:cNvSpPr/>
          <p:nvPr/>
        </p:nvSpPr>
        <p:spPr>
          <a:xfrm>
            <a:off x="411480" y="1371600"/>
            <a:ext cx="2708910" cy="48006"/>
          </a:xfrm>
          <a:prstGeom prst="rect">
            <a:avLst/>
          </a:prstGeom>
          <a:solidFill>
            <a:srgbClr val="00803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9"/>
          <p:cNvSpPr/>
          <p:nvPr/>
        </p:nvSpPr>
        <p:spPr>
          <a:xfrm>
            <a:off x="548640" y="1508760"/>
            <a:ext cx="2434590" cy="480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8037"/>
              </a:buClr>
              <a:buSzPts val="1200"/>
              <a:buFont typeface="Calibri"/>
              <a:buNone/>
            </a:pPr>
            <a:r>
              <a:rPr b="1" i="0" lang="en" sz="1200" u="none" cap="none" strike="noStrike">
                <a:solidFill>
                  <a:srgbClr val="008037"/>
                </a:solidFill>
                <a:latin typeface="Calibri"/>
                <a:ea typeface="Calibri"/>
                <a:cs typeface="Calibri"/>
                <a:sym typeface="Calibri"/>
              </a:rPr>
              <a:t>First Credit Ever Established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9"/>
          <p:cNvSpPr/>
          <p:nvPr/>
        </p:nvSpPr>
        <p:spPr>
          <a:xfrm>
            <a:off x="548640" y="2023110"/>
            <a:ext cx="243459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Calibri"/>
              <a:buNone/>
            </a:pPr>
            <a:r>
              <a:rPr b="0" i="0" lang="en" sz="900" u="none" cap="none" strike="noStrike">
                <a:solidFill>
                  <a:srgbClr val="1E293B"/>
                </a:solidFill>
                <a:latin typeface="Calibri"/>
                <a:ea typeface="Calibri"/>
                <a:cs typeface="Calibri"/>
                <a:sym typeface="Calibri"/>
              </a:rPr>
              <a:t>A client came to us with no credit history at all — invisible to the financial system. They now have an established credit profile for the first time in their life.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9"/>
          <p:cNvSpPr/>
          <p:nvPr/>
        </p:nvSpPr>
        <p:spPr>
          <a:xfrm>
            <a:off x="3257550" y="1371600"/>
            <a:ext cx="2708910" cy="1611630"/>
          </a:xfrm>
          <a:prstGeom prst="rect">
            <a:avLst/>
          </a:prstGeom>
          <a:solidFill>
            <a:srgbClr val="E8F5E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9"/>
          <p:cNvSpPr/>
          <p:nvPr/>
        </p:nvSpPr>
        <p:spPr>
          <a:xfrm>
            <a:off x="3257550" y="1371600"/>
            <a:ext cx="2708910" cy="48006"/>
          </a:xfrm>
          <a:prstGeom prst="rect">
            <a:avLst/>
          </a:prstGeom>
          <a:solidFill>
            <a:srgbClr val="00803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9"/>
          <p:cNvSpPr/>
          <p:nvPr/>
        </p:nvSpPr>
        <p:spPr>
          <a:xfrm>
            <a:off x="3394710" y="1508760"/>
            <a:ext cx="2434590" cy="480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8037"/>
              </a:buClr>
              <a:buSzPts val="1200"/>
              <a:buFont typeface="Calibri"/>
              <a:buNone/>
            </a:pPr>
            <a:r>
              <a:rPr b="1" i="0" lang="en" sz="1200" u="none" cap="none" strike="noStrike">
                <a:solidFill>
                  <a:srgbClr val="008037"/>
                </a:solidFill>
                <a:latin typeface="Calibri"/>
                <a:ea typeface="Calibri"/>
                <a:cs typeface="Calibri"/>
                <a:sym typeface="Calibri"/>
              </a:rPr>
              <a:t>$183K Recovered After a Scam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9"/>
          <p:cNvSpPr/>
          <p:nvPr/>
        </p:nvSpPr>
        <p:spPr>
          <a:xfrm>
            <a:off x="3394710" y="2023110"/>
            <a:ext cx="243459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Calibri"/>
              <a:buNone/>
            </a:pPr>
            <a:r>
              <a:rPr b="0" i="0" lang="en" sz="900" u="none" cap="none" strike="noStrike">
                <a:solidFill>
                  <a:srgbClr val="1E293B"/>
                </a:solidFill>
                <a:latin typeface="Calibri"/>
                <a:ea typeface="Calibri"/>
                <a:cs typeface="Calibri"/>
                <a:sym typeface="Calibri"/>
              </a:rPr>
              <a:t>A client was victimized by a fraudulent investment scheme. Working with her counselor over multiple sessions, she recovered stolen funds and paid off major debts.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9"/>
          <p:cNvSpPr/>
          <p:nvPr/>
        </p:nvSpPr>
        <p:spPr>
          <a:xfrm>
            <a:off x="6103620" y="1371600"/>
            <a:ext cx="2708910" cy="1611630"/>
          </a:xfrm>
          <a:prstGeom prst="rect">
            <a:avLst/>
          </a:prstGeom>
          <a:solidFill>
            <a:srgbClr val="E8F5E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9"/>
          <p:cNvSpPr/>
          <p:nvPr/>
        </p:nvSpPr>
        <p:spPr>
          <a:xfrm>
            <a:off x="6103620" y="1371600"/>
            <a:ext cx="2708910" cy="48006"/>
          </a:xfrm>
          <a:prstGeom prst="rect">
            <a:avLst/>
          </a:prstGeom>
          <a:solidFill>
            <a:srgbClr val="00803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9"/>
          <p:cNvSpPr/>
          <p:nvPr/>
        </p:nvSpPr>
        <p:spPr>
          <a:xfrm>
            <a:off x="6240780" y="1508760"/>
            <a:ext cx="2434590" cy="480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8037"/>
              </a:buClr>
              <a:buSzPts val="1200"/>
              <a:buFont typeface="Calibri"/>
              <a:buNone/>
            </a:pPr>
            <a:r>
              <a:rPr b="1" i="0" lang="en" sz="1200" u="none" cap="none" strike="noStrike">
                <a:solidFill>
                  <a:srgbClr val="008037"/>
                </a:solidFill>
                <a:latin typeface="Calibri"/>
                <a:ea typeface="Calibri"/>
                <a:cs typeface="Calibri"/>
                <a:sym typeface="Calibri"/>
              </a:rPr>
              <a:t>Car Paid Off, Legacy Planned at 80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6240780" y="2023110"/>
            <a:ext cx="243459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Calibri"/>
              <a:buNone/>
            </a:pPr>
            <a:r>
              <a:rPr b="0" i="0" lang="en" sz="900" u="none" cap="none" strike="noStrike">
                <a:solidFill>
                  <a:srgbClr val="1E293B"/>
                </a:solidFill>
                <a:latin typeface="Calibri"/>
                <a:ea typeface="Calibri"/>
                <a:cs typeface="Calibri"/>
                <a:sym typeface="Calibri"/>
              </a:rPr>
              <a:t>One of our oldest clients paid off her vehicle, then reviewed her title, deed, and will with her counselor. Her son knows where everything is now.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9"/>
          <p:cNvSpPr/>
          <p:nvPr/>
        </p:nvSpPr>
        <p:spPr>
          <a:xfrm>
            <a:off x="411480" y="3120390"/>
            <a:ext cx="2708910" cy="1611630"/>
          </a:xfrm>
          <a:prstGeom prst="rect">
            <a:avLst/>
          </a:prstGeom>
          <a:solidFill>
            <a:srgbClr val="E8F5E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9"/>
          <p:cNvSpPr/>
          <p:nvPr/>
        </p:nvSpPr>
        <p:spPr>
          <a:xfrm>
            <a:off x="411480" y="3120390"/>
            <a:ext cx="2708910" cy="48006"/>
          </a:xfrm>
          <a:prstGeom prst="rect">
            <a:avLst/>
          </a:prstGeom>
          <a:solidFill>
            <a:srgbClr val="00803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9"/>
          <p:cNvSpPr/>
          <p:nvPr/>
        </p:nvSpPr>
        <p:spPr>
          <a:xfrm>
            <a:off x="548640" y="3257550"/>
            <a:ext cx="2434590" cy="480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8037"/>
              </a:buClr>
              <a:buSzPts val="1200"/>
              <a:buFont typeface="Calibri"/>
              <a:buNone/>
            </a:pPr>
            <a:r>
              <a:rPr b="1" i="0" lang="en" sz="1200" u="none" cap="none" strike="noStrike">
                <a:solidFill>
                  <a:srgbClr val="008037"/>
                </a:solidFill>
                <a:latin typeface="Calibri"/>
                <a:ea typeface="Calibri"/>
                <a:cs typeface="Calibri"/>
                <a:sym typeface="Calibri"/>
              </a:rPr>
              <a:t>$660 Monthly Deficit Eliminated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9"/>
          <p:cNvSpPr/>
          <p:nvPr/>
        </p:nvSpPr>
        <p:spPr>
          <a:xfrm>
            <a:off x="548640" y="3771900"/>
            <a:ext cx="243459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Calibri"/>
              <a:buNone/>
            </a:pPr>
            <a:r>
              <a:rPr b="0" i="0" lang="en" sz="900" u="none" cap="none" strike="noStrike">
                <a:solidFill>
                  <a:srgbClr val="1E293B"/>
                </a:solidFill>
                <a:latin typeface="Calibri"/>
                <a:ea typeface="Calibri"/>
                <a:cs typeface="Calibri"/>
                <a:sym typeface="Calibri"/>
              </a:rPr>
              <a:t>A client was spending $660 more than she earned every month. Together we tracked expenses, cut non-essentials, and brought the budget back to balance.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9"/>
          <p:cNvSpPr/>
          <p:nvPr/>
        </p:nvSpPr>
        <p:spPr>
          <a:xfrm>
            <a:off x="3257550" y="3120390"/>
            <a:ext cx="2708910" cy="1611630"/>
          </a:xfrm>
          <a:prstGeom prst="rect">
            <a:avLst/>
          </a:prstGeom>
          <a:solidFill>
            <a:srgbClr val="E8F5E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9"/>
          <p:cNvSpPr/>
          <p:nvPr/>
        </p:nvSpPr>
        <p:spPr>
          <a:xfrm>
            <a:off x="3257550" y="3120390"/>
            <a:ext cx="2708910" cy="48006"/>
          </a:xfrm>
          <a:prstGeom prst="rect">
            <a:avLst/>
          </a:prstGeom>
          <a:solidFill>
            <a:srgbClr val="00803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9"/>
          <p:cNvSpPr/>
          <p:nvPr/>
        </p:nvSpPr>
        <p:spPr>
          <a:xfrm>
            <a:off x="3394710" y="3257550"/>
            <a:ext cx="2434590" cy="480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8037"/>
              </a:buClr>
              <a:buSzPts val="1200"/>
              <a:buFont typeface="Calibri"/>
              <a:buNone/>
            </a:pPr>
            <a:r>
              <a:rPr b="1" i="0" lang="en" sz="1200" u="none" cap="none" strike="noStrike">
                <a:solidFill>
                  <a:srgbClr val="008037"/>
                </a:solidFill>
                <a:latin typeface="Calibri"/>
                <a:ea typeface="Calibri"/>
                <a:cs typeface="Calibri"/>
                <a:sym typeface="Calibri"/>
              </a:rPr>
              <a:t>From No Bank Account to Savings Goals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9"/>
          <p:cNvSpPr/>
          <p:nvPr/>
        </p:nvSpPr>
        <p:spPr>
          <a:xfrm>
            <a:off x="3394710" y="3771900"/>
            <a:ext cx="243459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Calibri"/>
              <a:buNone/>
            </a:pPr>
            <a:r>
              <a:rPr b="0" i="0" lang="en" sz="900" u="none" cap="none" strike="noStrike">
                <a:solidFill>
                  <a:srgbClr val="1E293B"/>
                </a:solidFill>
                <a:latin typeface="Calibri"/>
                <a:ea typeface="Calibri"/>
                <a:cs typeface="Calibri"/>
                <a:sym typeface="Calibri"/>
              </a:rPr>
              <a:t>A client opened a safe bank account for the first time, then set up savings goals and automated deposits — building a financial foundation from scratch.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9"/>
          <p:cNvSpPr/>
          <p:nvPr/>
        </p:nvSpPr>
        <p:spPr>
          <a:xfrm>
            <a:off x="6103620" y="3120390"/>
            <a:ext cx="2708910" cy="1611630"/>
          </a:xfrm>
          <a:prstGeom prst="rect">
            <a:avLst/>
          </a:prstGeom>
          <a:solidFill>
            <a:srgbClr val="E8F5E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9"/>
          <p:cNvSpPr/>
          <p:nvPr/>
        </p:nvSpPr>
        <p:spPr>
          <a:xfrm>
            <a:off x="6103620" y="3120390"/>
            <a:ext cx="2708910" cy="48006"/>
          </a:xfrm>
          <a:prstGeom prst="rect">
            <a:avLst/>
          </a:prstGeom>
          <a:solidFill>
            <a:srgbClr val="00803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9"/>
          <p:cNvSpPr/>
          <p:nvPr/>
        </p:nvSpPr>
        <p:spPr>
          <a:xfrm>
            <a:off x="6240780" y="3257550"/>
            <a:ext cx="2434590" cy="480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8037"/>
              </a:buClr>
              <a:buSzPts val="1200"/>
              <a:buFont typeface="Calibri"/>
              <a:buNone/>
            </a:pPr>
            <a:r>
              <a:rPr b="1" i="0" lang="en" sz="1200" u="none" cap="none" strike="noStrike">
                <a:solidFill>
                  <a:srgbClr val="008037"/>
                </a:solidFill>
                <a:latin typeface="Calibri"/>
                <a:ea typeface="Calibri"/>
                <a:cs typeface="Calibri"/>
                <a:sym typeface="Calibri"/>
              </a:rPr>
              <a:t>Debt, Credit, Savings, Legacy — All in One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9"/>
          <p:cNvSpPr/>
          <p:nvPr/>
        </p:nvSpPr>
        <p:spPr>
          <a:xfrm>
            <a:off x="6240780" y="3771900"/>
            <a:ext cx="243459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293B"/>
              </a:buClr>
              <a:buSzPts val="900"/>
              <a:buFont typeface="Calibri"/>
              <a:buNone/>
            </a:pPr>
            <a:r>
              <a:rPr b="0" i="0" lang="en" sz="900" u="none" cap="none" strike="noStrike">
                <a:solidFill>
                  <a:srgbClr val="1E293B"/>
                </a:solidFill>
                <a:latin typeface="Calibri"/>
                <a:ea typeface="Calibri"/>
                <a:cs typeface="Calibri"/>
                <a:sym typeface="Calibri"/>
              </a:rPr>
              <a:t>One client achieved outcomes across five categories in a single engagement: reduced debt, improved credit, opened banking, built savings, and protected assets through legacy planning.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8FC73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0"/>
          <p:cNvSpPr/>
          <p:nvPr/>
        </p:nvSpPr>
        <p:spPr>
          <a:xfrm>
            <a:off x="640080" y="365760"/>
            <a:ext cx="73152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A3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007A30"/>
                </a:solidFill>
                <a:latin typeface="Arial"/>
                <a:ea typeface="Arial"/>
                <a:cs typeface="Arial"/>
                <a:sym typeface="Arial"/>
              </a:rPr>
              <a:t>A Real Client Story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87" name="Google Shape;18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960" y="123444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0"/>
          <p:cNvSpPr/>
          <p:nvPr/>
        </p:nvSpPr>
        <p:spPr>
          <a:xfrm>
            <a:off x="640080" y="1188720"/>
            <a:ext cx="5029200" cy="3566160"/>
          </a:xfrm>
          <a:prstGeom prst="rect">
            <a:avLst/>
          </a:prstGeom>
          <a:solidFill>
            <a:srgbClr val="F5F7F0"/>
          </a:solidFill>
          <a:ln>
            <a:noFill/>
          </a:ln>
          <a:effectLst>
            <a:outerShdw blurRad="76200" rotWithShape="0" algn="bl" dir="8100000" dist="254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640080" y="1188720"/>
            <a:ext cx="64008" cy="3566160"/>
          </a:xfrm>
          <a:prstGeom prst="rect">
            <a:avLst/>
          </a:prstGeom>
          <a:solidFill>
            <a:srgbClr val="8FC73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0"/>
          <p:cNvSpPr/>
          <p:nvPr/>
        </p:nvSpPr>
        <p:spPr>
          <a:xfrm>
            <a:off x="1005840" y="1371600"/>
            <a:ext cx="438912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A3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0"/>
          <p:cNvSpPr/>
          <p:nvPr/>
        </p:nvSpPr>
        <p:spPr>
          <a:xfrm>
            <a:off x="1005840" y="1645915"/>
            <a:ext cx="4389000" cy="25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</a:rPr>
              <a:t>I’ll never forget our first meeting- I started crying  because I felt suffocated with anxiety and stress.</a:t>
            </a:r>
            <a:endParaRPr sz="12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</a:rPr>
              <a:t>My financial counselor has taken the time to understand my situation, my goals and explains everything so clearly, and provides guidance that makes me feel confident in my financial decisions. </a:t>
            </a:r>
            <a:endParaRPr sz="12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</a:rPr>
              <a:t>Now, I feel some sense of hope that I will figure it out and live financially stress free again one day. </a:t>
            </a:r>
            <a:endParaRPr sz="12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222222"/>
              </a:solidFill>
            </a:endParaRPr>
          </a:p>
        </p:txBody>
      </p:sp>
      <p:pic>
        <p:nvPicPr>
          <p:cNvPr descr="Young woman smiling, portrait, close-up (Provided by Getty Images)" id="192" name="Google Shape;19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1680" y="1158240"/>
            <a:ext cx="3169920" cy="211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/>
          <p:nvPr/>
        </p:nvSpPr>
        <p:spPr>
          <a:xfrm>
            <a:off x="0" y="0"/>
            <a:ext cx="9143771" cy="685800"/>
          </a:xfrm>
          <a:prstGeom prst="rect">
            <a:avLst/>
          </a:prstGeom>
          <a:solidFill>
            <a:srgbClr val="00803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1"/>
          <p:cNvSpPr/>
          <p:nvPr/>
        </p:nvSpPr>
        <p:spPr>
          <a:xfrm>
            <a:off x="342900" y="0"/>
            <a:ext cx="8457971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When Should You Refer? Just Connect Them to Us.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1"/>
          <p:cNvSpPr/>
          <p:nvPr/>
        </p:nvSpPr>
        <p:spPr>
          <a:xfrm>
            <a:off x="411480" y="891540"/>
            <a:ext cx="4251960" cy="3909060"/>
          </a:xfrm>
          <a:prstGeom prst="rect">
            <a:avLst/>
          </a:prstGeom>
          <a:solidFill>
            <a:srgbClr val="E8F5E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1"/>
          <p:cNvSpPr/>
          <p:nvPr/>
        </p:nvSpPr>
        <p:spPr>
          <a:xfrm>
            <a:off x="617220" y="994410"/>
            <a:ext cx="38404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8037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008037"/>
                </a:solidFill>
                <a:latin typeface="Calibri"/>
                <a:ea typeface="Calibri"/>
                <a:cs typeface="Calibri"/>
                <a:sym typeface="Calibri"/>
              </a:rPr>
              <a:t>When a client says or shows: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02" name="Google Shape;20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220" y="1508760"/>
            <a:ext cx="240030" cy="24003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1"/>
          <p:cNvSpPr/>
          <p:nvPr/>
        </p:nvSpPr>
        <p:spPr>
          <a:xfrm>
            <a:off x="960120" y="1474470"/>
            <a:ext cx="35661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8037"/>
              </a:buClr>
              <a:buSzPts val="1100"/>
              <a:buFont typeface="Calibri"/>
              <a:buNone/>
            </a:pPr>
            <a:r>
              <a:rPr b="1" i="0" lang="en" sz="1100" u="none" cap="none" strike="noStrike">
                <a:solidFill>
                  <a:srgbClr val="008037"/>
                </a:solidFill>
                <a:latin typeface="Calibri"/>
                <a:ea typeface="Calibri"/>
                <a:cs typeface="Calibri"/>
                <a:sym typeface="Calibri"/>
              </a:rPr>
              <a:t>"I don't know where my money is going"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1"/>
          <p:cNvSpPr/>
          <p:nvPr/>
        </p:nvSpPr>
        <p:spPr>
          <a:xfrm>
            <a:off x="960120" y="1748790"/>
            <a:ext cx="3566160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Calibri"/>
              <a:buNone/>
            </a:pPr>
            <a:r>
              <a:rPr b="0" i="1" lang="en" sz="8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No budget, no financial awareness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05" name="Google Shape;20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220" y="2125980"/>
            <a:ext cx="240030" cy="24003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/>
          <p:nvPr/>
        </p:nvSpPr>
        <p:spPr>
          <a:xfrm>
            <a:off x="960120" y="2091690"/>
            <a:ext cx="35661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8037"/>
              </a:buClr>
              <a:buSzPts val="1100"/>
              <a:buFont typeface="Calibri"/>
              <a:buNone/>
            </a:pPr>
            <a:r>
              <a:rPr b="1" i="0" lang="en" sz="1100" u="none" cap="none" strike="noStrike">
                <a:solidFill>
                  <a:srgbClr val="008037"/>
                </a:solidFill>
                <a:latin typeface="Calibri"/>
                <a:ea typeface="Calibri"/>
                <a:cs typeface="Calibri"/>
                <a:sym typeface="Calibri"/>
              </a:rPr>
              <a:t>Struggling to follow through on a plan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1"/>
          <p:cNvSpPr/>
          <p:nvPr/>
        </p:nvSpPr>
        <p:spPr>
          <a:xfrm>
            <a:off x="960120" y="2366010"/>
            <a:ext cx="3566160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Calibri"/>
              <a:buNone/>
            </a:pPr>
            <a:r>
              <a:rPr b="0" i="1" lang="en" sz="8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Financial stress is often the hidden barrier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08" name="Google Shape;20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220" y="2743200"/>
            <a:ext cx="240030" cy="24003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1"/>
          <p:cNvSpPr/>
          <p:nvPr/>
        </p:nvSpPr>
        <p:spPr>
          <a:xfrm>
            <a:off x="960120" y="2708910"/>
            <a:ext cx="35661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8037"/>
              </a:buClr>
              <a:buSzPts val="1100"/>
              <a:buFont typeface="Calibri"/>
              <a:buNone/>
            </a:pPr>
            <a:r>
              <a:rPr b="1" i="0" lang="en" sz="1100" u="none" cap="none" strike="noStrike">
                <a:solidFill>
                  <a:srgbClr val="008037"/>
                </a:solidFill>
                <a:latin typeface="Calibri"/>
                <a:ea typeface="Calibri"/>
                <a:cs typeface="Calibri"/>
                <a:sym typeface="Calibri"/>
              </a:rPr>
              <a:t>Finances are a barrier but not your focus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1"/>
          <p:cNvSpPr/>
          <p:nvPr/>
        </p:nvSpPr>
        <p:spPr>
          <a:xfrm>
            <a:off x="960120" y="2983230"/>
            <a:ext cx="3566160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Calibri"/>
              <a:buNone/>
            </a:pPr>
            <a:r>
              <a:rPr b="0" i="1" lang="en" sz="8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They need professional financial support — that's us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11" name="Google Shape;21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220" y="3360420"/>
            <a:ext cx="240030" cy="24003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1"/>
          <p:cNvSpPr/>
          <p:nvPr/>
        </p:nvSpPr>
        <p:spPr>
          <a:xfrm>
            <a:off x="960120" y="3326130"/>
            <a:ext cx="35661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8037"/>
              </a:buClr>
              <a:buSzPts val="1100"/>
              <a:buFont typeface="Calibri"/>
              <a:buNone/>
            </a:pPr>
            <a:r>
              <a:rPr b="1" i="0" lang="en" sz="1100" u="none" cap="none" strike="noStrike">
                <a:solidFill>
                  <a:srgbClr val="008037"/>
                </a:solidFill>
                <a:latin typeface="Calibri"/>
                <a:ea typeface="Calibri"/>
                <a:cs typeface="Calibri"/>
                <a:sym typeface="Calibri"/>
              </a:rPr>
              <a:t>Dealing with debt, collections, or scams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1"/>
          <p:cNvSpPr/>
          <p:nvPr/>
        </p:nvSpPr>
        <p:spPr>
          <a:xfrm>
            <a:off x="960120" y="3600450"/>
            <a:ext cx="3566160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Calibri"/>
              <a:buNone/>
            </a:pPr>
            <a:r>
              <a:rPr b="0" i="1" lang="en" sz="8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We help them navigate and recover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14" name="Google Shape;21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220" y="3977640"/>
            <a:ext cx="240030" cy="24003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1"/>
          <p:cNvSpPr/>
          <p:nvPr/>
        </p:nvSpPr>
        <p:spPr>
          <a:xfrm>
            <a:off x="960120" y="3943350"/>
            <a:ext cx="356616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8037"/>
              </a:buClr>
              <a:buSzPts val="1100"/>
              <a:buFont typeface="Calibri"/>
              <a:buNone/>
            </a:pPr>
            <a:r>
              <a:rPr b="1" i="0" lang="en" sz="1100" u="none" cap="none" strike="noStrike">
                <a:solidFill>
                  <a:srgbClr val="008037"/>
                </a:solidFill>
                <a:latin typeface="Calibri"/>
                <a:ea typeface="Calibri"/>
                <a:cs typeface="Calibri"/>
                <a:sym typeface="Calibri"/>
              </a:rPr>
              <a:t>Approaching retirement with no plan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1"/>
          <p:cNvSpPr/>
          <p:nvPr/>
        </p:nvSpPr>
        <p:spPr>
          <a:xfrm>
            <a:off x="960120" y="4217670"/>
            <a:ext cx="3566160" cy="240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4748B"/>
              </a:buClr>
              <a:buSzPts val="800"/>
              <a:buFont typeface="Calibri"/>
              <a:buNone/>
            </a:pPr>
            <a:r>
              <a:rPr b="0" i="1" lang="en" sz="800" u="none" cap="none" strike="noStrike">
                <a:solidFill>
                  <a:srgbClr val="64748B"/>
                </a:solidFill>
                <a:latin typeface="Calibri"/>
                <a:ea typeface="Calibri"/>
                <a:cs typeface="Calibri"/>
                <a:sym typeface="Calibri"/>
              </a:rPr>
              <a:t>We help with budgeting, savings, and legacy prep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1"/>
          <p:cNvSpPr/>
          <p:nvPr/>
        </p:nvSpPr>
        <p:spPr>
          <a:xfrm>
            <a:off x="411480" y="4526280"/>
            <a:ext cx="4251960" cy="308610"/>
          </a:xfrm>
          <a:prstGeom prst="rect">
            <a:avLst/>
          </a:prstGeom>
          <a:solidFill>
            <a:srgbClr val="00803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1"/>
          <p:cNvSpPr/>
          <p:nvPr/>
        </p:nvSpPr>
        <p:spPr>
          <a:xfrm>
            <a:off x="480060" y="4526280"/>
            <a:ext cx="4114800" cy="3086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1" i="1" lang="en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 don't have to solve the financial piece. You just connect them to us.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1"/>
          <p:cNvSpPr/>
          <p:nvPr/>
        </p:nvSpPr>
        <p:spPr>
          <a:xfrm>
            <a:off x="4800600" y="891540"/>
            <a:ext cx="4046220" cy="3909060"/>
          </a:xfrm>
          <a:prstGeom prst="rect">
            <a:avLst/>
          </a:prstGeom>
          <a:solidFill>
            <a:srgbClr val="00803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1"/>
          <p:cNvSpPr/>
          <p:nvPr/>
        </p:nvSpPr>
        <p:spPr>
          <a:xfrm>
            <a:off x="5006340" y="994410"/>
            <a:ext cx="3634740" cy="37719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libri"/>
              <a:buNone/>
            </a:pPr>
            <a:r>
              <a:rPr b="1" i="0" lang="en" sz="1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Warm Handoff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1"/>
          <p:cNvSpPr/>
          <p:nvPr/>
        </p:nvSpPr>
        <p:spPr>
          <a:xfrm>
            <a:off x="5006340" y="1405890"/>
            <a:ext cx="363474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FC73E"/>
              </a:buClr>
              <a:buSzPts val="1000"/>
              <a:buFont typeface="Calibri"/>
              <a:buNone/>
            </a:pPr>
            <a:r>
              <a:rPr b="0" i="1" lang="en" sz="1000" u="none" cap="none" strike="noStrike">
                <a:solidFill>
                  <a:srgbClr val="8FC73E"/>
                </a:solidFill>
                <a:latin typeface="Calibri"/>
                <a:ea typeface="Calibri"/>
                <a:cs typeface="Calibri"/>
                <a:sym typeface="Calibri"/>
              </a:rPr>
              <a:t>This is not something extra. This supports the work you are already doing.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1"/>
          <p:cNvSpPr/>
          <p:nvPr/>
        </p:nvSpPr>
        <p:spPr>
          <a:xfrm>
            <a:off x="5006340" y="2023110"/>
            <a:ext cx="480060" cy="480060"/>
          </a:xfrm>
          <a:prstGeom prst="ellipse">
            <a:avLst/>
          </a:prstGeom>
          <a:solidFill>
            <a:srgbClr val="8FC73E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1"/>
          <p:cNvSpPr/>
          <p:nvPr/>
        </p:nvSpPr>
        <p:spPr>
          <a:xfrm>
            <a:off x="5006340" y="2023110"/>
            <a:ext cx="480060" cy="480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5C27"/>
              </a:buClr>
              <a:buSzPts val="1700"/>
              <a:buFont typeface="Calibri"/>
              <a:buNone/>
            </a:pPr>
            <a:r>
              <a:rPr b="1" i="0" lang="en" sz="1700" u="none" cap="none" strike="noStrike">
                <a:solidFill>
                  <a:srgbClr val="005C27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1"/>
          <p:cNvSpPr/>
          <p:nvPr/>
        </p:nvSpPr>
        <p:spPr>
          <a:xfrm>
            <a:off x="5623560" y="1988820"/>
            <a:ext cx="30861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 Identify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1"/>
          <p:cNvSpPr/>
          <p:nvPr/>
        </p:nvSpPr>
        <p:spPr>
          <a:xfrm>
            <a:off x="5623560" y="2263140"/>
            <a:ext cx="3086100" cy="480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 see a client who could benefit and email us their name and number.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1"/>
          <p:cNvSpPr/>
          <p:nvPr/>
        </p:nvSpPr>
        <p:spPr>
          <a:xfrm>
            <a:off x="5006340" y="2880360"/>
            <a:ext cx="480060" cy="480060"/>
          </a:xfrm>
          <a:prstGeom prst="ellipse">
            <a:avLst/>
          </a:prstGeom>
          <a:solidFill>
            <a:srgbClr val="8FC73E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1"/>
          <p:cNvSpPr/>
          <p:nvPr/>
        </p:nvSpPr>
        <p:spPr>
          <a:xfrm>
            <a:off x="5006340" y="2880360"/>
            <a:ext cx="480060" cy="480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5C27"/>
              </a:buClr>
              <a:buSzPts val="1700"/>
              <a:buFont typeface="Calibri"/>
              <a:buNone/>
            </a:pPr>
            <a:r>
              <a:rPr b="1" i="0" lang="en" sz="1700" u="none" cap="none" strike="noStrike">
                <a:solidFill>
                  <a:srgbClr val="005C2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1"/>
          <p:cNvSpPr/>
          <p:nvPr/>
        </p:nvSpPr>
        <p:spPr>
          <a:xfrm>
            <a:off x="5623560" y="2846070"/>
            <a:ext cx="30861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 Call &amp; Schedule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1"/>
          <p:cNvSpPr/>
          <p:nvPr/>
        </p:nvSpPr>
        <p:spPr>
          <a:xfrm>
            <a:off x="5623560" y="3120390"/>
            <a:ext cx="3086100" cy="480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 reach out directly and set up a session — phone, video, or in-person.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1"/>
          <p:cNvSpPr/>
          <p:nvPr/>
        </p:nvSpPr>
        <p:spPr>
          <a:xfrm>
            <a:off x="5006340" y="3737610"/>
            <a:ext cx="480060" cy="480060"/>
          </a:xfrm>
          <a:prstGeom prst="ellipse">
            <a:avLst/>
          </a:prstGeom>
          <a:solidFill>
            <a:srgbClr val="8FC73E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1"/>
          <p:cNvSpPr/>
          <p:nvPr/>
        </p:nvSpPr>
        <p:spPr>
          <a:xfrm>
            <a:off x="5006340" y="3737610"/>
            <a:ext cx="480060" cy="480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5C27"/>
              </a:buClr>
              <a:buSzPts val="1700"/>
              <a:buFont typeface="Calibri"/>
              <a:buNone/>
            </a:pPr>
            <a:r>
              <a:rPr b="1" i="0" lang="en" sz="1700" u="none" cap="none" strike="noStrike">
                <a:solidFill>
                  <a:srgbClr val="005C27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1"/>
          <p:cNvSpPr/>
          <p:nvPr/>
        </p:nvSpPr>
        <p:spPr>
          <a:xfrm>
            <a:off x="5623560" y="3703320"/>
            <a:ext cx="30861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 Follow Up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1"/>
          <p:cNvSpPr/>
          <p:nvPr/>
        </p:nvSpPr>
        <p:spPr>
          <a:xfrm>
            <a:off x="5623560" y="3977640"/>
            <a:ext cx="3086100" cy="480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0" i="0" lang="en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 keep them engaged over multiple sessions and share progress with your team.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1"/>
          <p:cNvSpPr/>
          <p:nvPr/>
        </p:nvSpPr>
        <p:spPr>
          <a:xfrm>
            <a:off x="5006340" y="4251960"/>
            <a:ext cx="3634740" cy="4457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FC73E"/>
              </a:buClr>
              <a:buSzPts val="800"/>
              <a:buFont typeface="Calibri"/>
              <a:buNone/>
            </a:pPr>
            <a:r>
              <a:rPr b="1" i="1" lang="en" sz="800" u="none" cap="none" strike="noStrike">
                <a:solidFill>
                  <a:srgbClr val="8FC73E"/>
                </a:solidFill>
                <a:latin typeface="Calibri"/>
                <a:ea typeface="Calibri"/>
                <a:cs typeface="Calibri"/>
                <a:sym typeface="Calibri"/>
              </a:rPr>
              <a:t>85–90% of scheduled sessions are completed. Warm handoffs reduce drop-off after first contact.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2" title="Equilibrio vida y dinero-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8037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45" name="Google Shape;24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0406" y="548640"/>
            <a:ext cx="822960" cy="82296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3"/>
          <p:cNvSpPr/>
          <p:nvPr/>
        </p:nvSpPr>
        <p:spPr>
          <a:xfrm>
            <a:off x="548640" y="1577340"/>
            <a:ext cx="8046491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 already do the hard work of supporting clients every day.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3"/>
          <p:cNvSpPr/>
          <p:nvPr/>
        </p:nvSpPr>
        <p:spPr>
          <a:xfrm>
            <a:off x="548640" y="2263140"/>
            <a:ext cx="8046491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FC73E"/>
              </a:buClr>
              <a:buSzPts val="1500"/>
              <a:buFont typeface="Calibri"/>
              <a:buNone/>
            </a:pPr>
            <a:r>
              <a:rPr b="0" i="1" lang="en" sz="1500" u="none" cap="none" strike="noStrike">
                <a:solidFill>
                  <a:srgbClr val="8FC73E"/>
                </a:solidFill>
                <a:latin typeface="Calibri"/>
                <a:ea typeface="Calibri"/>
                <a:cs typeface="Calibri"/>
                <a:sym typeface="Calibri"/>
              </a:rPr>
              <a:t>We help make the financial piece more manageable so your work can go further.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3"/>
          <p:cNvSpPr/>
          <p:nvPr/>
        </p:nvSpPr>
        <p:spPr>
          <a:xfrm>
            <a:off x="1714500" y="3086100"/>
            <a:ext cx="5714771" cy="1508760"/>
          </a:xfrm>
          <a:prstGeom prst="rect">
            <a:avLst/>
          </a:prstGeom>
          <a:solidFill>
            <a:srgbClr val="005C2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3"/>
          <p:cNvSpPr/>
          <p:nvPr/>
        </p:nvSpPr>
        <p:spPr>
          <a:xfrm>
            <a:off x="1920240" y="3188970"/>
            <a:ext cx="5303291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Refer a client today: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3"/>
          <p:cNvSpPr/>
          <p:nvPr/>
        </p:nvSpPr>
        <p:spPr>
          <a:xfrm>
            <a:off x="1920240" y="3531870"/>
            <a:ext cx="5303291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FC73E"/>
              </a:buClr>
              <a:buSzPts val="1500"/>
              <a:buFont typeface="Calibri"/>
              <a:buNone/>
            </a:pPr>
            <a:r>
              <a:rPr b="1" i="0" lang="en" sz="1500" u="none" cap="none" strike="noStrike">
                <a:solidFill>
                  <a:srgbClr val="8FC73E"/>
                </a:solidFill>
                <a:latin typeface="Calibri"/>
                <a:ea typeface="Calibri"/>
                <a:cs typeface="Calibri"/>
                <a:sym typeface="Calibri"/>
              </a:rPr>
              <a:t>coaching@savingscollaborative.org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3"/>
          <p:cNvSpPr/>
          <p:nvPr/>
        </p:nvSpPr>
        <p:spPr>
          <a:xfrm>
            <a:off x="1920240" y="3840480"/>
            <a:ext cx="5303291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fecrockies.org  |  970-704-6736  |  @fecrockies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3"/>
          <p:cNvSpPr/>
          <p:nvPr/>
        </p:nvSpPr>
        <p:spPr>
          <a:xfrm>
            <a:off x="1920240" y="4183380"/>
            <a:ext cx="5303291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0" i="1" lang="en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Contact: iliana@savingscollaborative.org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