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F3C362-6ACF-4882-9804-990359DFE8FD}">
  <a:tblStyle styleId="{C3F3C362-6ACF-4882-9804-990359DFE8F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919934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d8089701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d8089701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d80897016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d8089701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d80897016b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d80897016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ec570b090_0_1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dec570b09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d6c06915cd_1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d6c06915cd_1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6c06915cd_12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d6c06915cd_1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6c06915cd_12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d6c06915cd_1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d6c06915cd_12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d6c06915cd_1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d6c06915cd_1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d6c06915cd_1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d6c06915cd_12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d6c06915cd_1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919934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d6c06915cd_1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d6c06915cd_1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d6c06915cd_12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d6c06915cd_1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d6c06915cd_12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d6c06915cd_1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dec570b090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dec570b09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Valley Alliance to End Homelessness (VAEH) was formed to address issues related to housing insecurity and the needs of those experiencing homelessness. The VAEH believes a regional continuum of coordinated and accessible resources, guided by a shared housing-first approach, is the foundation for preventing and ending homelessness in Garfield, Pitkin and Eagle counties.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Our aim is that people in the tri-county area have access to safe and sustainable solutions for preventing and ending experiences of homelessness.</a:t>
            </a:r>
            <a:endParaRPr/>
          </a:p>
          <a:p>
            <a:pPr marL="0" lvl="0" indent="0" algn="l" rtl="0">
              <a:spcBef>
                <a:spcPts val="0"/>
              </a:spcBef>
              <a:spcAft>
                <a:spcPts val="0"/>
              </a:spcAft>
              <a:buNone/>
            </a:pPr>
            <a:endParaRPr/>
          </a:p>
          <a:p>
            <a:pPr marL="0" lvl="0" indent="0" algn="l" rtl="0">
              <a:spcBef>
                <a:spcPts val="0"/>
              </a:spcBef>
              <a:spcAft>
                <a:spcPts val="0"/>
              </a:spcAft>
              <a:buNone/>
            </a:pPr>
            <a:r>
              <a:rPr lang="en"/>
              <a:t>All partners are committed to ensuring that homelessness is a rare, brief and one-time experience and that services are accessible, effective, efficient.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ded55ac7ac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ded55ac7a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ded55ac7ac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ded55ac7a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Housing placements got impacted through the loss of vouchers, and changes in housing policies, which have created additional barriers to securing units.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Despite this, remember more were exited to positive solutions.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Maintaining and improving data quality standards</a:t>
            </a:r>
            <a:endParaRPr/>
          </a:p>
          <a:p>
            <a:pPr marL="0" lvl="0" indent="0" algn="l" rtl="0">
              <a:spcBef>
                <a:spcPts val="0"/>
              </a:spcBef>
              <a:spcAft>
                <a:spcPts val="0"/>
              </a:spcAft>
              <a:buNone/>
            </a:pPr>
            <a:r>
              <a:rPr lang="en">
                <a:solidFill>
                  <a:schemeClr val="dk1"/>
                </a:solidFill>
              </a:rPr>
              <a:t>This improvement strengthens our ability to understand who we are serving and identify potential disparities in outcomes.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Overall, we are seeing continued engagement with the system and stable housing outcomes. However, housing placement timelines are increasing, reflecting broader housing constraints. Encouragingly, data quality continues to improve, which will allow for stronger system analysis and planning.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dec570b090_0_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dec570b09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d80f824cc9_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d80f824cc9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d80f824cc9_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d80f824cc9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d80f824cc9_5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d80f824cc9_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919934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those of you who were unable to attend our 10 year anniversary, I wanted to share some of the video from our event. It highlights the collaboration and the focus on Advancing Health and Building Hope. We want to continue to work with all of you to make this happen in our region and our communities. I want to share one story that really touched my heart recently, an unhoused person suffering with frost bite and at risk of losing their foot was provided emergency housing withHealth Solutions West, Catholic Charities, Salvation Army, and the Alliance. The person was able to get the wound care needed, and now this person is in a two-year treatment facility. This is what is possible with collaboration.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dec570b090_0_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dec570b09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35000" marR="203200" lvl="0" indent="-165100" algn="l" rtl="0">
              <a:lnSpc>
                <a:spcPct val="103000"/>
              </a:lnSpc>
              <a:spcBef>
                <a:spcPts val="0"/>
              </a:spcBef>
              <a:spcAft>
                <a:spcPts val="0"/>
              </a:spcAft>
              <a:buClr>
                <a:schemeClr val="dk1"/>
              </a:buClr>
              <a:buSzPts val="1100"/>
              <a:buFont typeface="Arial"/>
              <a:buNone/>
            </a:pPr>
            <a:r>
              <a:rPr lang="en" sz="1200">
                <a:solidFill>
                  <a:srgbClr val="231F20"/>
                </a:solidFill>
              </a:rPr>
              <a:t>Add photos from the Anniversary Event</a:t>
            </a:r>
            <a:endParaRPr sz="1200">
              <a:solidFill>
                <a:srgbClr val="231F20"/>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dec570b090_0_3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dec570b09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35000" marR="203200" lvl="0" indent="-165100" algn="l" rtl="0">
              <a:lnSpc>
                <a:spcPct val="103000"/>
              </a:lnSpc>
              <a:spcBef>
                <a:spcPts val="0"/>
              </a:spcBef>
              <a:spcAft>
                <a:spcPts val="0"/>
              </a:spcAft>
              <a:buNone/>
            </a:pPr>
            <a:endParaRPr sz="1200">
              <a:solidFill>
                <a:srgbClr val="231F20"/>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dec570b090_0_4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dec570b09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35000" marR="203200" lvl="0" indent="-165100" algn="l" rtl="0">
              <a:lnSpc>
                <a:spcPct val="103000"/>
              </a:lnSpc>
              <a:spcBef>
                <a:spcPts val="0"/>
              </a:spcBef>
              <a:spcAft>
                <a:spcPts val="0"/>
              </a:spcAft>
              <a:buNone/>
            </a:pPr>
            <a:endParaRPr sz="1200">
              <a:solidFill>
                <a:srgbClr val="231F20"/>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6f919934_0_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6f9199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dec570b090_0_1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dec570b09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f919934_0_5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f91993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key components…poll in Zoom chat?</a:t>
            </a:r>
            <a:endParaRPr/>
          </a:p>
          <a:p>
            <a:pPr marL="0" lvl="0" indent="0" algn="l" rtl="0">
              <a:spcBef>
                <a:spcPts val="0"/>
              </a:spcBef>
              <a:spcAft>
                <a:spcPts val="0"/>
              </a:spcAft>
              <a:buNone/>
            </a:pPr>
            <a:endParaRPr/>
          </a:p>
          <a:p>
            <a:pPr marL="0" lvl="0" indent="0" algn="l" rtl="0">
              <a:spcBef>
                <a:spcPts val="0"/>
              </a:spcBef>
              <a:spcAft>
                <a:spcPts val="0"/>
              </a:spcAft>
              <a:buNone/>
            </a:pPr>
            <a:r>
              <a:rPr lang="en"/>
              <a:t>Focusing on increasing engagements and benefits in the community.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3NDggRUVjQCEKc2vRvf0UCgz5IGkSnaH/view"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Quarterly Meeting</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April 20, 2026</a:t>
            </a:r>
            <a:endParaRPr/>
          </a:p>
        </p:txBody>
      </p:sp>
      <p:pic>
        <p:nvPicPr>
          <p:cNvPr id="69" name="Google Shape;69;p13" title="WMRHA-logo-rect-med.jpg"/>
          <p:cNvPicPr preferRelativeResize="0"/>
          <p:nvPr/>
        </p:nvPicPr>
        <p:blipFill>
          <a:blip r:embed="rId3">
            <a:alphaModFix/>
          </a:blip>
          <a:stretch>
            <a:fillRect/>
          </a:stretch>
        </p:blipFill>
        <p:spPr>
          <a:xfrm>
            <a:off x="5962950" y="328530"/>
            <a:ext cx="2506465" cy="1616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Membership Benefits </a:t>
            </a:r>
            <a:endParaRPr/>
          </a:p>
        </p:txBody>
      </p:sp>
      <p:sp>
        <p:nvSpPr>
          <p:cNvPr id="156" name="Google Shape;156;p22"/>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rgbClr val="0B5394"/>
                </a:solidFill>
                <a:latin typeface="Arial"/>
                <a:ea typeface="Arial"/>
                <a:cs typeface="Arial"/>
                <a:sym typeface="Arial"/>
              </a:rPr>
              <a:t>Member Benefits</a:t>
            </a:r>
            <a:endParaRPr sz="1200" u="sng">
              <a:solidFill>
                <a:srgbClr val="0B5394"/>
              </a:solidFill>
              <a:latin typeface="Arial"/>
              <a:ea typeface="Arial"/>
              <a:cs typeface="Arial"/>
              <a:sym typeface="Arial"/>
            </a:endParaRPr>
          </a:p>
          <a:p>
            <a:pPr marL="457200" lvl="0" indent="0" algn="l" rtl="0">
              <a:lnSpc>
                <a:spcPct val="115000"/>
              </a:lnSpc>
              <a:spcBef>
                <a:spcPts val="800"/>
              </a:spcBef>
              <a:spcAft>
                <a:spcPts val="0"/>
              </a:spcAft>
              <a:buNone/>
            </a:pPr>
            <a:r>
              <a:rPr lang="en" sz="1000">
                <a:solidFill>
                  <a:srgbClr val="0B5394"/>
                </a:solidFill>
                <a:latin typeface="Arial"/>
                <a:ea typeface="Arial"/>
                <a:cs typeface="Arial"/>
                <a:sym typeface="Arial"/>
              </a:rPr>
              <a:t>●</a:t>
            </a:r>
            <a:r>
              <a:rPr lang="en" sz="700">
                <a:solidFill>
                  <a:srgbClr val="0B5394"/>
                </a:solidFill>
                <a:latin typeface="Times New Roman"/>
                <a:ea typeface="Times New Roman"/>
                <a:cs typeface="Times New Roman"/>
                <a:sym typeface="Times New Roman"/>
              </a:rPr>
              <a:t>        </a:t>
            </a:r>
            <a:r>
              <a:rPr lang="en" sz="1200">
                <a:solidFill>
                  <a:srgbClr val="0B5394"/>
                </a:solidFill>
                <a:latin typeface="Arial"/>
                <a:ea typeface="Arial"/>
                <a:cs typeface="Arial"/>
                <a:sym typeface="Arial"/>
              </a:rPr>
              <a:t>Inclusion in the WMRHA member directory/partner network (NEW)</a:t>
            </a:r>
            <a:endParaRPr sz="1200">
              <a:solidFill>
                <a:srgbClr val="0B5394"/>
              </a:solidFill>
              <a:latin typeface="Arial"/>
              <a:ea typeface="Arial"/>
              <a:cs typeface="Arial"/>
              <a:sym typeface="Arial"/>
            </a:endParaRPr>
          </a:p>
          <a:p>
            <a:pPr marL="457200" lvl="0" indent="0" algn="l" rtl="0">
              <a:lnSpc>
                <a:spcPct val="115000"/>
              </a:lnSpc>
              <a:spcBef>
                <a:spcPts val="800"/>
              </a:spcBef>
              <a:spcAft>
                <a:spcPts val="0"/>
              </a:spcAft>
              <a:buNone/>
            </a:pPr>
            <a:r>
              <a:rPr lang="en" sz="1000">
                <a:solidFill>
                  <a:srgbClr val="0B5394"/>
                </a:solidFill>
                <a:latin typeface="Arial"/>
                <a:ea typeface="Arial"/>
                <a:cs typeface="Arial"/>
                <a:sym typeface="Arial"/>
              </a:rPr>
              <a:t>●</a:t>
            </a:r>
            <a:r>
              <a:rPr lang="en" sz="700">
                <a:solidFill>
                  <a:srgbClr val="0B5394"/>
                </a:solidFill>
                <a:latin typeface="Times New Roman"/>
                <a:ea typeface="Times New Roman"/>
                <a:cs typeface="Times New Roman"/>
                <a:sym typeface="Times New Roman"/>
              </a:rPr>
              <a:t>        </a:t>
            </a:r>
            <a:r>
              <a:rPr lang="en" sz="1200">
                <a:solidFill>
                  <a:srgbClr val="0B5394"/>
                </a:solidFill>
                <a:latin typeface="Arial"/>
                <a:ea typeface="Arial"/>
                <a:cs typeface="Arial"/>
                <a:sym typeface="Arial"/>
              </a:rPr>
              <a:t>Access to quarterly coalition-wide convenings/meetings.</a:t>
            </a:r>
            <a:endParaRPr sz="1200">
              <a:solidFill>
                <a:srgbClr val="0B5394"/>
              </a:solidFill>
              <a:latin typeface="Arial"/>
              <a:ea typeface="Arial"/>
              <a:cs typeface="Arial"/>
              <a:sym typeface="Arial"/>
            </a:endParaRPr>
          </a:p>
          <a:p>
            <a:pPr marL="457200" lvl="0" indent="0" algn="l" rtl="0">
              <a:lnSpc>
                <a:spcPct val="115000"/>
              </a:lnSpc>
              <a:spcBef>
                <a:spcPts val="800"/>
              </a:spcBef>
              <a:spcAft>
                <a:spcPts val="0"/>
              </a:spcAft>
              <a:buNone/>
            </a:pPr>
            <a:r>
              <a:rPr lang="en" sz="1000">
                <a:solidFill>
                  <a:srgbClr val="0B5394"/>
                </a:solidFill>
                <a:latin typeface="Arial"/>
                <a:ea typeface="Arial"/>
                <a:cs typeface="Arial"/>
                <a:sym typeface="Arial"/>
              </a:rPr>
              <a:t>●</a:t>
            </a:r>
            <a:r>
              <a:rPr lang="en" sz="700">
                <a:solidFill>
                  <a:srgbClr val="0B5394"/>
                </a:solidFill>
                <a:latin typeface="Times New Roman"/>
                <a:ea typeface="Times New Roman"/>
                <a:cs typeface="Times New Roman"/>
                <a:sym typeface="Times New Roman"/>
              </a:rPr>
              <a:t>        </a:t>
            </a:r>
            <a:r>
              <a:rPr lang="en" sz="1200">
                <a:solidFill>
                  <a:srgbClr val="0B5394"/>
                </a:solidFill>
                <a:latin typeface="Arial"/>
                <a:ea typeface="Arial"/>
                <a:cs typeface="Arial"/>
                <a:sym typeface="Arial"/>
              </a:rPr>
              <a:t>Regular e-newsletter/data updates on regional health, housing, and food security.</a:t>
            </a:r>
            <a:endParaRPr sz="1200">
              <a:solidFill>
                <a:srgbClr val="0B5394"/>
              </a:solidFill>
              <a:latin typeface="Arial"/>
              <a:ea typeface="Arial"/>
              <a:cs typeface="Arial"/>
              <a:sym typeface="Arial"/>
            </a:endParaRPr>
          </a:p>
          <a:p>
            <a:pPr marL="457200" lvl="0" indent="0" algn="l" rtl="0">
              <a:lnSpc>
                <a:spcPct val="115000"/>
              </a:lnSpc>
              <a:spcBef>
                <a:spcPts val="800"/>
              </a:spcBef>
              <a:spcAft>
                <a:spcPts val="0"/>
              </a:spcAft>
              <a:buNone/>
            </a:pPr>
            <a:r>
              <a:rPr lang="en" sz="1000">
                <a:solidFill>
                  <a:srgbClr val="0B5394"/>
                </a:solidFill>
                <a:latin typeface="Arial"/>
                <a:ea typeface="Arial"/>
                <a:cs typeface="Arial"/>
                <a:sym typeface="Arial"/>
              </a:rPr>
              <a:t>●</a:t>
            </a:r>
            <a:r>
              <a:rPr lang="en" sz="700">
                <a:solidFill>
                  <a:srgbClr val="0B5394"/>
                </a:solidFill>
                <a:latin typeface="Times New Roman"/>
                <a:ea typeface="Times New Roman"/>
                <a:cs typeface="Times New Roman"/>
                <a:sym typeface="Times New Roman"/>
              </a:rPr>
              <a:t>        </a:t>
            </a:r>
            <a:r>
              <a:rPr lang="en" sz="1200">
                <a:solidFill>
                  <a:srgbClr val="0B5394"/>
                </a:solidFill>
                <a:latin typeface="Arial"/>
                <a:ea typeface="Arial"/>
                <a:cs typeface="Arial"/>
                <a:sym typeface="Arial"/>
              </a:rPr>
              <a:t>Ability to submit organizational updates/needs to the WMRHA network for collaboration or resource-sharing.</a:t>
            </a:r>
            <a:endParaRPr sz="1200">
              <a:solidFill>
                <a:srgbClr val="0B5394"/>
              </a:solidFill>
              <a:latin typeface="Arial"/>
              <a:ea typeface="Arial"/>
              <a:cs typeface="Arial"/>
              <a:sym typeface="Arial"/>
            </a:endParaRPr>
          </a:p>
          <a:p>
            <a:pPr marL="457200" lvl="0" indent="0" algn="l" rtl="0">
              <a:lnSpc>
                <a:spcPct val="115000"/>
              </a:lnSpc>
              <a:spcBef>
                <a:spcPts val="80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800"/>
              </a:spcBef>
              <a:spcAft>
                <a:spcPts val="0"/>
              </a:spcAft>
              <a:buNone/>
            </a:pP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457200" lvl="0" indent="0" algn="l" rtl="0">
              <a:lnSpc>
                <a:spcPct val="115000"/>
              </a:lnSpc>
              <a:spcBef>
                <a:spcPts val="800"/>
              </a:spcBef>
              <a:spcAft>
                <a:spcPts val="0"/>
              </a:spcAft>
              <a:buNone/>
            </a:pPr>
            <a:endParaRPr sz="1200">
              <a:solidFill>
                <a:srgbClr val="000000"/>
              </a:solidFill>
              <a:latin typeface="Arial"/>
              <a:ea typeface="Arial"/>
              <a:cs typeface="Arial"/>
              <a:sym typeface="Arial"/>
            </a:endParaRPr>
          </a:p>
          <a:p>
            <a:pPr marL="0" lvl="0" indent="0" algn="l" rtl="0">
              <a:spcBef>
                <a:spcPts val="800"/>
              </a:spcBef>
              <a:spcAft>
                <a:spcPts val="1600"/>
              </a:spcAft>
              <a:buNone/>
            </a:pPr>
            <a:endParaRPr/>
          </a:p>
        </p:txBody>
      </p:sp>
      <p:sp>
        <p:nvSpPr>
          <p:cNvPr id="157" name="Google Shape;157;p22"/>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000">
              <a:solidFill>
                <a:srgbClr val="000000"/>
              </a:solidFill>
              <a:latin typeface="Arial"/>
              <a:ea typeface="Arial"/>
              <a:cs typeface="Arial"/>
              <a:sym typeface="Arial"/>
            </a:endParaRPr>
          </a:p>
          <a:p>
            <a:pPr marL="457200" lvl="0" indent="0" algn="l" rtl="0">
              <a:lnSpc>
                <a:spcPct val="115000"/>
              </a:lnSpc>
              <a:spcBef>
                <a:spcPts val="800"/>
              </a:spcBef>
              <a:spcAft>
                <a:spcPts val="0"/>
              </a:spcAft>
              <a:buNone/>
            </a:pPr>
            <a:r>
              <a:rPr lang="en" sz="1000">
                <a:solidFill>
                  <a:srgbClr val="0B5394"/>
                </a:solidFill>
                <a:latin typeface="Arial"/>
                <a:ea typeface="Arial"/>
                <a:cs typeface="Arial"/>
                <a:sym typeface="Arial"/>
              </a:rPr>
              <a:t>●</a:t>
            </a:r>
            <a:r>
              <a:rPr lang="en" sz="700">
                <a:solidFill>
                  <a:srgbClr val="0B5394"/>
                </a:solidFill>
                <a:latin typeface="Times New Roman"/>
                <a:ea typeface="Times New Roman"/>
                <a:cs typeface="Times New Roman"/>
                <a:sym typeface="Times New Roman"/>
              </a:rPr>
              <a:t>        </a:t>
            </a:r>
            <a:r>
              <a:rPr lang="en" sz="1200">
                <a:solidFill>
                  <a:srgbClr val="0B5394"/>
                </a:solidFill>
                <a:latin typeface="Arial"/>
                <a:ea typeface="Arial"/>
                <a:cs typeface="Arial"/>
                <a:sym typeface="Arial"/>
              </a:rPr>
              <a:t>Opportunity to be considered for grants, joint proposals, or shared projects convened by WMRHA (if eligibility criteria met).</a:t>
            </a:r>
            <a:endParaRPr sz="1200">
              <a:solidFill>
                <a:srgbClr val="0B5394"/>
              </a:solidFill>
              <a:latin typeface="Arial"/>
              <a:ea typeface="Arial"/>
              <a:cs typeface="Arial"/>
              <a:sym typeface="Arial"/>
            </a:endParaRPr>
          </a:p>
          <a:p>
            <a:pPr marL="457200" lvl="0" indent="0" algn="l" rtl="0">
              <a:lnSpc>
                <a:spcPct val="115000"/>
              </a:lnSpc>
              <a:spcBef>
                <a:spcPts val="800"/>
              </a:spcBef>
              <a:spcAft>
                <a:spcPts val="0"/>
              </a:spcAft>
              <a:buNone/>
            </a:pPr>
            <a:r>
              <a:rPr lang="en" sz="1000">
                <a:solidFill>
                  <a:srgbClr val="0B5394"/>
                </a:solidFill>
                <a:latin typeface="Arial"/>
                <a:ea typeface="Arial"/>
                <a:cs typeface="Arial"/>
                <a:sym typeface="Arial"/>
              </a:rPr>
              <a:t>●</a:t>
            </a:r>
            <a:r>
              <a:rPr lang="en" sz="700">
                <a:solidFill>
                  <a:srgbClr val="0B5394"/>
                </a:solidFill>
                <a:latin typeface="Times New Roman"/>
                <a:ea typeface="Times New Roman"/>
                <a:cs typeface="Times New Roman"/>
                <a:sym typeface="Times New Roman"/>
              </a:rPr>
              <a:t>        </a:t>
            </a:r>
            <a:r>
              <a:rPr lang="en" sz="1200">
                <a:solidFill>
                  <a:srgbClr val="0B5394"/>
                </a:solidFill>
                <a:latin typeface="Arial"/>
                <a:ea typeface="Arial"/>
                <a:cs typeface="Arial"/>
                <a:sym typeface="Arial"/>
              </a:rPr>
              <a:t>Discounted rates for trainings, capacity-building workshops, data/analytics support, and evaluation frameworks.</a:t>
            </a:r>
            <a:endParaRPr sz="1200">
              <a:solidFill>
                <a:srgbClr val="0B5394"/>
              </a:solidFill>
              <a:latin typeface="Arial"/>
              <a:ea typeface="Arial"/>
              <a:cs typeface="Arial"/>
              <a:sym typeface="Arial"/>
            </a:endParaRPr>
          </a:p>
          <a:p>
            <a:pPr marL="457200" lvl="0" indent="0" algn="l" rtl="0">
              <a:lnSpc>
                <a:spcPct val="115000"/>
              </a:lnSpc>
              <a:spcBef>
                <a:spcPts val="800"/>
              </a:spcBef>
              <a:spcAft>
                <a:spcPts val="0"/>
              </a:spcAft>
              <a:buNone/>
            </a:pPr>
            <a:r>
              <a:rPr lang="en" sz="1000">
                <a:solidFill>
                  <a:srgbClr val="0B5394"/>
                </a:solidFill>
                <a:latin typeface="Arial"/>
                <a:ea typeface="Arial"/>
                <a:cs typeface="Arial"/>
                <a:sym typeface="Arial"/>
              </a:rPr>
              <a:t>●</a:t>
            </a:r>
            <a:r>
              <a:rPr lang="en" sz="700">
                <a:solidFill>
                  <a:srgbClr val="0B5394"/>
                </a:solidFill>
                <a:latin typeface="Times New Roman"/>
                <a:ea typeface="Times New Roman"/>
                <a:cs typeface="Times New Roman"/>
                <a:sym typeface="Times New Roman"/>
              </a:rPr>
              <a:t>        </a:t>
            </a:r>
            <a:r>
              <a:rPr lang="en" sz="1200">
                <a:solidFill>
                  <a:srgbClr val="0B5394"/>
                </a:solidFill>
                <a:latin typeface="Arial"/>
                <a:ea typeface="Arial"/>
                <a:cs typeface="Arial"/>
                <a:sym typeface="Arial"/>
              </a:rPr>
              <a:t>Public acknowledgement or “partner spotlight” on WMRHA website, annual reports to enhance visibility for members.</a:t>
            </a:r>
            <a:endParaRPr sz="1200">
              <a:solidFill>
                <a:srgbClr val="0B5394"/>
              </a:solidFill>
              <a:latin typeface="Arial"/>
              <a:ea typeface="Arial"/>
              <a:cs typeface="Arial"/>
              <a:sym typeface="Arial"/>
            </a:endParaRPr>
          </a:p>
          <a:p>
            <a:pPr marL="457200" lvl="0" indent="0" algn="l" rtl="0">
              <a:lnSpc>
                <a:spcPct val="115000"/>
              </a:lnSpc>
              <a:spcBef>
                <a:spcPts val="800"/>
              </a:spcBef>
              <a:spcAft>
                <a:spcPts val="8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Potential Future Benefits</a:t>
            </a:r>
            <a:endParaRPr/>
          </a:p>
        </p:txBody>
      </p:sp>
      <p:sp>
        <p:nvSpPr>
          <p:cNvPr id="163" name="Google Shape;163;p23"/>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rgbClr val="000000"/>
                </a:solidFill>
                <a:latin typeface="Arial"/>
                <a:ea typeface="Arial"/>
                <a:cs typeface="Arial"/>
                <a:sym typeface="Arial"/>
              </a:rPr>
              <a:t>Future Benefits</a:t>
            </a:r>
            <a:endParaRPr sz="1200" u="sng">
              <a:solidFill>
                <a:srgbClr val="000000"/>
              </a:solidFill>
              <a:latin typeface="Arial"/>
              <a:ea typeface="Arial"/>
              <a:cs typeface="Arial"/>
              <a:sym typeface="Arial"/>
            </a:endParaRPr>
          </a:p>
          <a:p>
            <a:pPr marL="457200" lvl="0" indent="-304800" algn="l" rtl="0">
              <a:lnSpc>
                <a:spcPct val="115000"/>
              </a:lnSpc>
              <a:spcBef>
                <a:spcPts val="800"/>
              </a:spcBef>
              <a:spcAft>
                <a:spcPts val="0"/>
              </a:spcAft>
              <a:buClr>
                <a:srgbClr val="000000"/>
              </a:buClr>
              <a:buSzPts val="1200"/>
              <a:buFont typeface="Arial"/>
              <a:buChar char="●"/>
            </a:pPr>
            <a:r>
              <a:rPr lang="en" sz="1200">
                <a:solidFill>
                  <a:srgbClr val="000000"/>
                </a:solidFill>
                <a:latin typeface="Arial"/>
                <a:ea typeface="Arial"/>
                <a:cs typeface="Arial"/>
                <a:sym typeface="Arial"/>
              </a:rPr>
              <a:t>Support (consulting services) for capacity support, surge capacity, or resources</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Shared Development Staff Member</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Collective Action engagement and training</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Collaborative Advocacy and Policy Efforts</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Others TBD</a:t>
            </a:r>
            <a:endParaRPr sz="1200">
              <a:solidFill>
                <a:srgbClr val="000000"/>
              </a:solidFill>
              <a:latin typeface="Arial"/>
              <a:ea typeface="Arial"/>
              <a:cs typeface="Arial"/>
              <a:sym typeface="Arial"/>
            </a:endParaRPr>
          </a:p>
        </p:txBody>
      </p:sp>
      <p:pic>
        <p:nvPicPr>
          <p:cNvPr id="164" name="Google Shape;164;p23" title="Partner Photo with Berta.jpg"/>
          <p:cNvPicPr preferRelativeResize="0"/>
          <p:nvPr/>
        </p:nvPicPr>
        <p:blipFill>
          <a:blip r:embed="rId3">
            <a:alphaModFix/>
          </a:blip>
          <a:stretch>
            <a:fillRect/>
          </a:stretch>
        </p:blipFill>
        <p:spPr>
          <a:xfrm>
            <a:off x="4511675" y="1818725"/>
            <a:ext cx="4367401" cy="29108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0" y="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Membership Sliding Scale Fees</a:t>
            </a:r>
            <a:endParaRPr/>
          </a:p>
        </p:txBody>
      </p:sp>
      <p:graphicFrame>
        <p:nvGraphicFramePr>
          <p:cNvPr id="170" name="Google Shape;170;p24"/>
          <p:cNvGraphicFramePr/>
          <p:nvPr/>
        </p:nvGraphicFramePr>
        <p:xfrm>
          <a:off x="1209488" y="896325"/>
          <a:ext cx="3000000" cy="3000000"/>
        </p:xfrm>
        <a:graphic>
          <a:graphicData uri="http://schemas.openxmlformats.org/drawingml/2006/table">
            <a:tbl>
              <a:tblPr>
                <a:noFill/>
                <a:tableStyleId>{C3F3C362-6ACF-4882-9804-990359DFE8FD}</a:tableStyleId>
              </a:tblPr>
              <a:tblGrid>
                <a:gridCol w="1822075">
                  <a:extLst>
                    <a:ext uri="{9D8B030D-6E8A-4147-A177-3AD203B41FA5}">
                      <a16:colId xmlns:a16="http://schemas.microsoft.com/office/drawing/2014/main" val="20000"/>
                    </a:ext>
                  </a:extLst>
                </a:gridCol>
                <a:gridCol w="1303025">
                  <a:extLst>
                    <a:ext uri="{9D8B030D-6E8A-4147-A177-3AD203B41FA5}">
                      <a16:colId xmlns:a16="http://schemas.microsoft.com/office/drawing/2014/main" val="20001"/>
                    </a:ext>
                  </a:extLst>
                </a:gridCol>
                <a:gridCol w="3776675">
                  <a:extLst>
                    <a:ext uri="{9D8B030D-6E8A-4147-A177-3AD203B41FA5}">
                      <a16:colId xmlns:a16="http://schemas.microsoft.com/office/drawing/2014/main" val="20002"/>
                    </a:ext>
                  </a:extLst>
                </a:gridCol>
              </a:tblGrid>
              <a:tr h="829350">
                <a:tc>
                  <a:txBody>
                    <a:bodyPr/>
                    <a:lstStyle/>
                    <a:p>
                      <a:pPr marL="0" lvl="0" indent="0" algn="l" rtl="0">
                        <a:lnSpc>
                          <a:spcPct val="115000"/>
                        </a:lnSpc>
                        <a:spcBef>
                          <a:spcPts val="0"/>
                        </a:spcBef>
                        <a:spcAft>
                          <a:spcPts val="800"/>
                        </a:spcAft>
                        <a:buNone/>
                      </a:pPr>
                      <a:r>
                        <a:rPr lang="en" sz="1100">
                          <a:solidFill>
                            <a:srgbClr val="FFFFFF"/>
                          </a:solidFill>
                        </a:rPr>
                        <a:t>Tiers  (Annual Operating Budget)</a:t>
                      </a:r>
                      <a:endParaRPr sz="1100">
                        <a:solidFill>
                          <a:srgbClr val="FFFFFF"/>
                        </a:solidFill>
                      </a:endParaRPr>
                    </a:p>
                  </a:txBody>
                  <a:tcPr marL="68575" marR="68575" marT="91425" marB="91425"/>
                </a:tc>
                <a:tc>
                  <a:txBody>
                    <a:bodyPr/>
                    <a:lstStyle/>
                    <a:p>
                      <a:pPr marL="0" lvl="0" indent="0" algn="l" rtl="0">
                        <a:lnSpc>
                          <a:spcPct val="115000"/>
                        </a:lnSpc>
                        <a:spcBef>
                          <a:spcPts val="0"/>
                        </a:spcBef>
                        <a:spcAft>
                          <a:spcPts val="800"/>
                        </a:spcAft>
                        <a:buNone/>
                      </a:pPr>
                      <a:r>
                        <a:rPr lang="en" sz="1100">
                          <a:solidFill>
                            <a:srgbClr val="FFFFFF"/>
                          </a:solidFill>
                        </a:rPr>
                        <a:t>Annual Dues to WMRHA</a:t>
                      </a:r>
                      <a:endParaRPr sz="1100">
                        <a:solidFill>
                          <a:srgbClr val="FFFFFF"/>
                        </a:solidFill>
                      </a:endParaRPr>
                    </a:p>
                  </a:txBody>
                  <a:tcPr marL="68575" marR="68575" marT="91425" marB="91425"/>
                </a:tc>
                <a:tc>
                  <a:txBody>
                    <a:bodyPr/>
                    <a:lstStyle/>
                    <a:p>
                      <a:pPr marL="0" lvl="0" indent="0" algn="l" rtl="0">
                        <a:lnSpc>
                          <a:spcPct val="115000"/>
                        </a:lnSpc>
                        <a:spcBef>
                          <a:spcPts val="0"/>
                        </a:spcBef>
                        <a:spcAft>
                          <a:spcPts val="800"/>
                        </a:spcAft>
                        <a:buNone/>
                      </a:pPr>
                      <a:endParaRPr sz="1000"/>
                    </a:p>
                  </a:txBody>
                  <a:tcPr marL="68575" marR="68575" marT="91425" marB="91425"/>
                </a:tc>
                <a:extLst>
                  <a:ext uri="{0D108BD9-81ED-4DB2-BD59-A6C34878D82A}">
                    <a16:rowId xmlns:a16="http://schemas.microsoft.com/office/drawing/2014/main" val="10000"/>
                  </a:ext>
                </a:extLst>
              </a:tr>
              <a:tr h="569900">
                <a:tc>
                  <a:txBody>
                    <a:bodyPr/>
                    <a:lstStyle/>
                    <a:p>
                      <a:pPr marL="0" lvl="0" indent="0" algn="l" rtl="0">
                        <a:lnSpc>
                          <a:spcPct val="115000"/>
                        </a:lnSpc>
                        <a:spcBef>
                          <a:spcPts val="0"/>
                        </a:spcBef>
                        <a:spcAft>
                          <a:spcPts val="800"/>
                        </a:spcAft>
                        <a:buNone/>
                      </a:pPr>
                      <a:r>
                        <a:rPr lang="en" sz="1000" b="1">
                          <a:solidFill>
                            <a:srgbClr val="0B5394"/>
                          </a:solidFill>
                        </a:rPr>
                        <a:t>Tier 1 – Budget under $150,000</a:t>
                      </a:r>
                      <a:endParaRPr sz="1000" b="1">
                        <a:solidFill>
                          <a:srgbClr val="0B5394"/>
                        </a:solidFill>
                      </a:endParaRPr>
                    </a:p>
                  </a:txBody>
                  <a:tcPr marL="68575" marR="68575" marT="91425" marB="91425"/>
                </a:tc>
                <a:tc>
                  <a:txBody>
                    <a:bodyPr/>
                    <a:lstStyle/>
                    <a:p>
                      <a:pPr marL="0" lvl="0" indent="0" algn="l" rtl="0">
                        <a:lnSpc>
                          <a:spcPct val="115000"/>
                        </a:lnSpc>
                        <a:spcBef>
                          <a:spcPts val="0"/>
                        </a:spcBef>
                        <a:spcAft>
                          <a:spcPts val="800"/>
                        </a:spcAft>
                        <a:buNone/>
                      </a:pPr>
                      <a:r>
                        <a:rPr lang="en" sz="1000" b="1">
                          <a:solidFill>
                            <a:srgbClr val="0B5394"/>
                          </a:solidFill>
                        </a:rPr>
                        <a:t>$ 150</a:t>
                      </a:r>
                      <a:endParaRPr sz="1000" b="1">
                        <a:solidFill>
                          <a:srgbClr val="0B5394"/>
                        </a:solidFill>
                      </a:endParaRPr>
                    </a:p>
                  </a:txBody>
                  <a:tcPr marL="68575" marR="68575" marT="91425" marB="91425"/>
                </a:tc>
                <a:tc>
                  <a:txBody>
                    <a:bodyPr/>
                    <a:lstStyle/>
                    <a:p>
                      <a:pPr marL="0" lvl="0" indent="0" algn="l" rtl="0">
                        <a:spcBef>
                          <a:spcPts val="0"/>
                        </a:spcBef>
                        <a:spcAft>
                          <a:spcPts val="0"/>
                        </a:spcAft>
                        <a:buNone/>
                      </a:pPr>
                      <a:endParaRPr b="1"/>
                    </a:p>
                  </a:txBody>
                  <a:tcPr marL="68575" marR="68575" marT="91425" marB="91425"/>
                </a:tc>
                <a:extLst>
                  <a:ext uri="{0D108BD9-81ED-4DB2-BD59-A6C34878D82A}">
                    <a16:rowId xmlns:a16="http://schemas.microsoft.com/office/drawing/2014/main" val="10001"/>
                  </a:ext>
                </a:extLst>
              </a:tr>
              <a:tr h="569900">
                <a:tc>
                  <a:txBody>
                    <a:bodyPr/>
                    <a:lstStyle/>
                    <a:p>
                      <a:pPr marL="0" lvl="0" indent="0" algn="l" rtl="0">
                        <a:lnSpc>
                          <a:spcPct val="115000"/>
                        </a:lnSpc>
                        <a:spcBef>
                          <a:spcPts val="0"/>
                        </a:spcBef>
                        <a:spcAft>
                          <a:spcPts val="800"/>
                        </a:spcAft>
                        <a:buNone/>
                      </a:pPr>
                      <a:r>
                        <a:rPr lang="en" sz="1000" b="1">
                          <a:solidFill>
                            <a:srgbClr val="0B5394"/>
                          </a:solidFill>
                        </a:rPr>
                        <a:t>Tier 2 – Budget $150,000 – $350,000</a:t>
                      </a:r>
                      <a:endParaRPr sz="1000" b="1">
                        <a:solidFill>
                          <a:srgbClr val="0B5394"/>
                        </a:solidFill>
                      </a:endParaRPr>
                    </a:p>
                  </a:txBody>
                  <a:tcPr marL="68575" marR="68575" marT="91425" marB="91425"/>
                </a:tc>
                <a:tc>
                  <a:txBody>
                    <a:bodyPr/>
                    <a:lstStyle/>
                    <a:p>
                      <a:pPr marL="0" lvl="0" indent="0" algn="l" rtl="0">
                        <a:lnSpc>
                          <a:spcPct val="115000"/>
                        </a:lnSpc>
                        <a:spcBef>
                          <a:spcPts val="0"/>
                        </a:spcBef>
                        <a:spcAft>
                          <a:spcPts val="800"/>
                        </a:spcAft>
                        <a:buNone/>
                      </a:pPr>
                      <a:r>
                        <a:rPr lang="en" sz="1000" b="1">
                          <a:solidFill>
                            <a:srgbClr val="0B5394"/>
                          </a:solidFill>
                        </a:rPr>
                        <a:t>$ 325</a:t>
                      </a:r>
                      <a:endParaRPr sz="1000" b="1">
                        <a:solidFill>
                          <a:srgbClr val="0B5394"/>
                        </a:solidFill>
                      </a:endParaRPr>
                    </a:p>
                  </a:txBody>
                  <a:tcPr marL="68575" marR="68575" marT="91425" marB="91425"/>
                </a:tc>
                <a:tc>
                  <a:txBody>
                    <a:bodyPr/>
                    <a:lstStyle/>
                    <a:p>
                      <a:pPr marL="0" lvl="0" indent="0" algn="l" rtl="0">
                        <a:spcBef>
                          <a:spcPts val="0"/>
                        </a:spcBef>
                        <a:spcAft>
                          <a:spcPts val="0"/>
                        </a:spcAft>
                        <a:buNone/>
                      </a:pPr>
                      <a:endParaRPr b="1"/>
                    </a:p>
                  </a:txBody>
                  <a:tcPr marL="68575" marR="68575" marT="91425" marB="91425"/>
                </a:tc>
                <a:extLst>
                  <a:ext uri="{0D108BD9-81ED-4DB2-BD59-A6C34878D82A}">
                    <a16:rowId xmlns:a16="http://schemas.microsoft.com/office/drawing/2014/main" val="10002"/>
                  </a:ext>
                </a:extLst>
              </a:tr>
              <a:tr h="569900">
                <a:tc>
                  <a:txBody>
                    <a:bodyPr/>
                    <a:lstStyle/>
                    <a:p>
                      <a:pPr marL="0" lvl="0" indent="0" algn="l" rtl="0">
                        <a:lnSpc>
                          <a:spcPct val="115000"/>
                        </a:lnSpc>
                        <a:spcBef>
                          <a:spcPts val="0"/>
                        </a:spcBef>
                        <a:spcAft>
                          <a:spcPts val="800"/>
                        </a:spcAft>
                        <a:buNone/>
                      </a:pPr>
                      <a:r>
                        <a:rPr lang="en" sz="1000" b="1">
                          <a:solidFill>
                            <a:srgbClr val="0B5394"/>
                          </a:solidFill>
                        </a:rPr>
                        <a:t>Tier 3 – Budget $350,001 – $550,000</a:t>
                      </a:r>
                      <a:endParaRPr sz="1000" b="1">
                        <a:solidFill>
                          <a:srgbClr val="0B5394"/>
                        </a:solidFill>
                      </a:endParaRPr>
                    </a:p>
                  </a:txBody>
                  <a:tcPr marL="68575" marR="68575" marT="91425" marB="91425"/>
                </a:tc>
                <a:tc>
                  <a:txBody>
                    <a:bodyPr/>
                    <a:lstStyle/>
                    <a:p>
                      <a:pPr marL="0" lvl="0" indent="0" algn="l" rtl="0">
                        <a:lnSpc>
                          <a:spcPct val="115000"/>
                        </a:lnSpc>
                        <a:spcBef>
                          <a:spcPts val="0"/>
                        </a:spcBef>
                        <a:spcAft>
                          <a:spcPts val="800"/>
                        </a:spcAft>
                        <a:buNone/>
                      </a:pPr>
                      <a:r>
                        <a:rPr lang="en" sz="1000" b="1">
                          <a:solidFill>
                            <a:srgbClr val="0B5394"/>
                          </a:solidFill>
                        </a:rPr>
                        <a:t>$ 650</a:t>
                      </a:r>
                      <a:endParaRPr sz="1000" b="1">
                        <a:solidFill>
                          <a:srgbClr val="0B5394"/>
                        </a:solidFill>
                      </a:endParaRPr>
                    </a:p>
                  </a:txBody>
                  <a:tcPr marL="68575" marR="68575" marT="91425" marB="91425"/>
                </a:tc>
                <a:tc>
                  <a:txBody>
                    <a:bodyPr/>
                    <a:lstStyle/>
                    <a:p>
                      <a:pPr marL="0" lvl="0" indent="0" algn="l" rtl="0">
                        <a:spcBef>
                          <a:spcPts val="0"/>
                        </a:spcBef>
                        <a:spcAft>
                          <a:spcPts val="0"/>
                        </a:spcAft>
                        <a:buNone/>
                      </a:pPr>
                      <a:endParaRPr b="1"/>
                    </a:p>
                  </a:txBody>
                  <a:tcPr marL="68575" marR="68575" marT="91425" marB="91425"/>
                </a:tc>
                <a:extLst>
                  <a:ext uri="{0D108BD9-81ED-4DB2-BD59-A6C34878D82A}">
                    <a16:rowId xmlns:a16="http://schemas.microsoft.com/office/drawing/2014/main" val="10003"/>
                  </a:ext>
                </a:extLst>
              </a:tr>
              <a:tr h="569900">
                <a:tc>
                  <a:txBody>
                    <a:bodyPr/>
                    <a:lstStyle/>
                    <a:p>
                      <a:pPr marL="0" lvl="0" indent="0" algn="l" rtl="0">
                        <a:lnSpc>
                          <a:spcPct val="115000"/>
                        </a:lnSpc>
                        <a:spcBef>
                          <a:spcPts val="0"/>
                        </a:spcBef>
                        <a:spcAft>
                          <a:spcPts val="800"/>
                        </a:spcAft>
                        <a:buNone/>
                      </a:pPr>
                      <a:r>
                        <a:rPr lang="en" sz="1000" b="1">
                          <a:solidFill>
                            <a:srgbClr val="0B5394"/>
                          </a:solidFill>
                        </a:rPr>
                        <a:t>Tier 4 – Budget $550,001 – $999,999</a:t>
                      </a:r>
                      <a:endParaRPr sz="1000" b="1">
                        <a:solidFill>
                          <a:srgbClr val="0B5394"/>
                        </a:solidFill>
                      </a:endParaRPr>
                    </a:p>
                  </a:txBody>
                  <a:tcPr marL="68575" marR="68575" marT="91425" marB="91425"/>
                </a:tc>
                <a:tc>
                  <a:txBody>
                    <a:bodyPr/>
                    <a:lstStyle/>
                    <a:p>
                      <a:pPr marL="0" lvl="0" indent="0" algn="l" rtl="0">
                        <a:lnSpc>
                          <a:spcPct val="115000"/>
                        </a:lnSpc>
                        <a:spcBef>
                          <a:spcPts val="0"/>
                        </a:spcBef>
                        <a:spcAft>
                          <a:spcPts val="800"/>
                        </a:spcAft>
                        <a:buNone/>
                      </a:pPr>
                      <a:r>
                        <a:rPr lang="en" sz="1000" b="1">
                          <a:solidFill>
                            <a:srgbClr val="0B5394"/>
                          </a:solidFill>
                        </a:rPr>
                        <a:t>$ 925</a:t>
                      </a:r>
                      <a:endParaRPr sz="1000" b="1">
                        <a:solidFill>
                          <a:srgbClr val="0B5394"/>
                        </a:solidFill>
                      </a:endParaRPr>
                    </a:p>
                  </a:txBody>
                  <a:tcPr marL="68575" marR="68575" marT="91425" marB="91425"/>
                </a:tc>
                <a:tc>
                  <a:txBody>
                    <a:bodyPr/>
                    <a:lstStyle/>
                    <a:p>
                      <a:pPr marL="0" lvl="0" indent="0" algn="l" rtl="0">
                        <a:spcBef>
                          <a:spcPts val="0"/>
                        </a:spcBef>
                        <a:spcAft>
                          <a:spcPts val="0"/>
                        </a:spcAft>
                        <a:buNone/>
                      </a:pPr>
                      <a:endParaRPr b="1"/>
                    </a:p>
                  </a:txBody>
                  <a:tcPr marL="68575" marR="68575" marT="91425" marB="91425"/>
                </a:tc>
                <a:extLst>
                  <a:ext uri="{0D108BD9-81ED-4DB2-BD59-A6C34878D82A}">
                    <a16:rowId xmlns:a16="http://schemas.microsoft.com/office/drawing/2014/main" val="10004"/>
                  </a:ext>
                </a:extLst>
              </a:tr>
              <a:tr h="569900">
                <a:tc>
                  <a:txBody>
                    <a:bodyPr/>
                    <a:lstStyle/>
                    <a:p>
                      <a:pPr marL="0" lvl="0" indent="0" algn="l" rtl="0">
                        <a:lnSpc>
                          <a:spcPct val="115000"/>
                        </a:lnSpc>
                        <a:spcBef>
                          <a:spcPts val="0"/>
                        </a:spcBef>
                        <a:spcAft>
                          <a:spcPts val="800"/>
                        </a:spcAft>
                        <a:buNone/>
                      </a:pPr>
                      <a:r>
                        <a:rPr lang="en" sz="1000" b="1">
                          <a:solidFill>
                            <a:srgbClr val="0B5394"/>
                          </a:solidFill>
                        </a:rPr>
                        <a:t>Tier 5 – Budget $1,000,000 – $3,000,000</a:t>
                      </a:r>
                      <a:endParaRPr sz="1000" b="1">
                        <a:solidFill>
                          <a:srgbClr val="0B5394"/>
                        </a:solidFill>
                      </a:endParaRPr>
                    </a:p>
                  </a:txBody>
                  <a:tcPr marL="68575" marR="68575" marT="91425" marB="91425"/>
                </a:tc>
                <a:tc>
                  <a:txBody>
                    <a:bodyPr/>
                    <a:lstStyle/>
                    <a:p>
                      <a:pPr marL="0" lvl="0" indent="0" algn="l" rtl="0">
                        <a:lnSpc>
                          <a:spcPct val="115000"/>
                        </a:lnSpc>
                        <a:spcBef>
                          <a:spcPts val="0"/>
                        </a:spcBef>
                        <a:spcAft>
                          <a:spcPts val="800"/>
                        </a:spcAft>
                        <a:buNone/>
                      </a:pPr>
                      <a:r>
                        <a:rPr lang="en" sz="1000" b="1">
                          <a:solidFill>
                            <a:srgbClr val="0B5394"/>
                          </a:solidFill>
                        </a:rPr>
                        <a:t>$ 1,225</a:t>
                      </a:r>
                      <a:endParaRPr sz="1000" b="1">
                        <a:solidFill>
                          <a:srgbClr val="0B5394"/>
                        </a:solidFill>
                      </a:endParaRPr>
                    </a:p>
                  </a:txBody>
                  <a:tcPr marL="68575" marR="68575" marT="91425" marB="91425"/>
                </a:tc>
                <a:tc>
                  <a:txBody>
                    <a:bodyPr/>
                    <a:lstStyle/>
                    <a:p>
                      <a:pPr marL="0" lvl="0" indent="0" algn="l" rtl="0">
                        <a:spcBef>
                          <a:spcPts val="0"/>
                        </a:spcBef>
                        <a:spcAft>
                          <a:spcPts val="0"/>
                        </a:spcAft>
                        <a:buNone/>
                      </a:pPr>
                      <a:endParaRPr b="1"/>
                    </a:p>
                  </a:txBody>
                  <a:tcPr marL="68575" marR="68575" marT="91425" marB="91425"/>
                </a:tc>
                <a:extLst>
                  <a:ext uri="{0D108BD9-81ED-4DB2-BD59-A6C34878D82A}">
                    <a16:rowId xmlns:a16="http://schemas.microsoft.com/office/drawing/2014/main" val="10005"/>
                  </a:ext>
                </a:extLst>
              </a:tr>
              <a:tr h="569900">
                <a:tc>
                  <a:txBody>
                    <a:bodyPr/>
                    <a:lstStyle/>
                    <a:p>
                      <a:pPr marL="0" lvl="0" indent="0" algn="l" rtl="0">
                        <a:lnSpc>
                          <a:spcPct val="115000"/>
                        </a:lnSpc>
                        <a:spcBef>
                          <a:spcPts val="0"/>
                        </a:spcBef>
                        <a:spcAft>
                          <a:spcPts val="800"/>
                        </a:spcAft>
                        <a:buNone/>
                      </a:pPr>
                      <a:r>
                        <a:rPr lang="en" sz="1000" b="1">
                          <a:solidFill>
                            <a:srgbClr val="0B5394"/>
                          </a:solidFill>
                        </a:rPr>
                        <a:t>Tier 6 – Budget $3,000,001 </a:t>
                      </a:r>
                      <a:endParaRPr sz="1000" b="1">
                        <a:solidFill>
                          <a:srgbClr val="0B5394"/>
                        </a:solidFill>
                      </a:endParaRPr>
                    </a:p>
                  </a:txBody>
                  <a:tcPr marL="68575" marR="68575" marT="91425" marB="91425"/>
                </a:tc>
                <a:tc>
                  <a:txBody>
                    <a:bodyPr/>
                    <a:lstStyle/>
                    <a:p>
                      <a:pPr marL="0" lvl="0" indent="0" algn="l" rtl="0">
                        <a:lnSpc>
                          <a:spcPct val="115000"/>
                        </a:lnSpc>
                        <a:spcBef>
                          <a:spcPts val="0"/>
                        </a:spcBef>
                        <a:spcAft>
                          <a:spcPts val="800"/>
                        </a:spcAft>
                        <a:buNone/>
                      </a:pPr>
                      <a:r>
                        <a:rPr lang="en" sz="1000" b="1">
                          <a:solidFill>
                            <a:srgbClr val="0B5394"/>
                          </a:solidFill>
                        </a:rPr>
                        <a:t>$ 1,525</a:t>
                      </a:r>
                      <a:endParaRPr sz="1000" b="1">
                        <a:solidFill>
                          <a:srgbClr val="0B5394"/>
                        </a:solidFill>
                      </a:endParaRPr>
                    </a:p>
                  </a:txBody>
                  <a:tcPr marL="68575" marR="68575" marT="91425" marB="91425"/>
                </a:tc>
                <a:tc>
                  <a:txBody>
                    <a:bodyPr/>
                    <a:lstStyle/>
                    <a:p>
                      <a:pPr marL="0" lvl="0" indent="0" algn="l" rtl="0">
                        <a:spcBef>
                          <a:spcPts val="0"/>
                        </a:spcBef>
                        <a:spcAft>
                          <a:spcPts val="0"/>
                        </a:spcAft>
                        <a:buNone/>
                      </a:pPr>
                      <a:endParaRPr b="1"/>
                    </a:p>
                  </a:txBody>
                  <a:tcPr marL="68575" marR="68575" marT="91425" marB="91425"/>
                </a:tc>
                <a:extLst>
                  <a:ext uri="{0D108BD9-81ED-4DB2-BD59-A6C34878D82A}">
                    <a16:rowId xmlns:a16="http://schemas.microsoft.com/office/drawing/2014/main" val="10006"/>
                  </a:ext>
                </a:extLst>
              </a:tr>
            </a:tbl>
          </a:graphicData>
        </a:graphic>
      </p:graphicFrame>
      <p:pic>
        <p:nvPicPr>
          <p:cNvPr id="171" name="Google Shape;171;p24" title="Partner Photo Event 1026.jpg"/>
          <p:cNvPicPr preferRelativeResize="0"/>
          <p:nvPr/>
        </p:nvPicPr>
        <p:blipFill>
          <a:blip r:embed="rId3">
            <a:alphaModFix/>
          </a:blip>
          <a:stretch>
            <a:fillRect/>
          </a:stretch>
        </p:blipFill>
        <p:spPr>
          <a:xfrm>
            <a:off x="4141750" y="1687700"/>
            <a:ext cx="4690601" cy="312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MCFNS Gap Analysis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6"/>
          <p:cNvPicPr preferRelativeResize="0"/>
          <p:nvPr/>
        </p:nvPicPr>
        <p:blipFill>
          <a:blip r:embed="rId3">
            <a:alphaModFix/>
          </a:blip>
          <a:stretch>
            <a:fillRect/>
          </a:stretch>
        </p:blipFill>
        <p:spPr>
          <a:xfrm>
            <a:off x="-118450" y="0"/>
            <a:ext cx="926244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2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2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30"/>
          <p:cNvPicPr preferRelativeResize="0"/>
          <p:nvPr/>
        </p:nvPicPr>
        <p:blipFill>
          <a:blip r:embed="rId3">
            <a:alphaModFix/>
          </a:blip>
          <a:stretch>
            <a:fillRect/>
          </a:stretch>
        </p:blipFill>
        <p:spPr>
          <a:xfrm>
            <a:off x="152400" y="0"/>
            <a:ext cx="8900874" cy="49911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p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a:solidFill>
                  <a:srgbClr val="0B5394"/>
                </a:solidFill>
              </a:rPr>
              <a:t>Quarterly Meeting Agenda</a:t>
            </a:r>
            <a:endParaRPr>
              <a:solidFill>
                <a:srgbClr val="0B5394"/>
              </a:solidFill>
            </a:endParaRPr>
          </a:p>
        </p:txBody>
      </p:sp>
      <p:sp>
        <p:nvSpPr>
          <p:cNvPr id="75" name="Google Shape;75;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11:35a WMRHA Board President Welcome</a:t>
            </a:r>
            <a:endParaRPr/>
          </a:p>
          <a:p>
            <a:pPr marL="457200" lvl="0" indent="-342900" algn="l" rtl="0">
              <a:spcBef>
                <a:spcPts val="1600"/>
              </a:spcBef>
              <a:spcAft>
                <a:spcPts val="0"/>
              </a:spcAft>
              <a:buSzPts val="1800"/>
              <a:buChar char="●"/>
            </a:pPr>
            <a:r>
              <a:rPr lang="en"/>
              <a:t>11:40a WMRHA Presentation	</a:t>
            </a:r>
            <a:endParaRPr/>
          </a:p>
          <a:p>
            <a:pPr marL="457200" lvl="0" indent="-342900" algn="l" rtl="0">
              <a:spcBef>
                <a:spcPts val="1600"/>
              </a:spcBef>
              <a:spcAft>
                <a:spcPts val="0"/>
              </a:spcAft>
              <a:buSzPts val="1800"/>
              <a:buChar char="●"/>
            </a:pPr>
            <a:r>
              <a:rPr lang="en"/>
              <a:t>12:15p The Colorado Health Foundation and Colorado Health Institute Presentation</a:t>
            </a:r>
            <a:endParaRPr/>
          </a:p>
          <a:p>
            <a:pPr marL="457200" lvl="0" indent="-342900" algn="l" rtl="0">
              <a:spcBef>
                <a:spcPts val="1600"/>
              </a:spcBef>
              <a:spcAft>
                <a:spcPts val="1600"/>
              </a:spcAft>
              <a:buSzPts val="1800"/>
              <a:buChar char="●"/>
            </a:pPr>
            <a:r>
              <a:rPr lang="en"/>
              <a:t>1:00p Partner Presentations</a:t>
            </a:r>
            <a:endParaRPr/>
          </a:p>
        </p:txBody>
      </p:sp>
      <p:pic>
        <p:nvPicPr>
          <p:cNvPr id="76" name="Google Shape;76;p14" title="WMRHA-logo-rect-med.jpg"/>
          <p:cNvPicPr preferRelativeResize="0"/>
          <p:nvPr/>
        </p:nvPicPr>
        <p:blipFill>
          <a:blip r:embed="rId3">
            <a:alphaModFix/>
          </a:blip>
          <a:stretch>
            <a:fillRect/>
          </a:stretch>
        </p:blipFill>
        <p:spPr>
          <a:xfrm>
            <a:off x="1510600" y="489275"/>
            <a:ext cx="1390650" cy="8969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8" name="Google Shape;218;p3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4" name="Google Shape;224;p3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3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VAEH Impact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Housing Outcomes</a:t>
            </a:r>
            <a:endParaRPr/>
          </a:p>
        </p:txBody>
      </p:sp>
      <p:sp>
        <p:nvSpPr>
          <p:cNvPr id="241" name="Google Shape;241;p36"/>
          <p:cNvSpPr txBox="1">
            <a:spLocks noGrp="1"/>
          </p:cNvSpPr>
          <p:nvPr>
            <p:ph type="body" idx="1"/>
          </p:nvPr>
        </p:nvSpPr>
        <p:spPr>
          <a:xfrm>
            <a:off x="-65250" y="1744375"/>
            <a:ext cx="4365900" cy="3155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B5394"/>
              </a:buClr>
              <a:buSzPts val="1400"/>
              <a:buFont typeface="Arial"/>
              <a:buChar char="●"/>
            </a:pPr>
            <a:r>
              <a:rPr lang="en" b="1">
                <a:solidFill>
                  <a:srgbClr val="0B5394"/>
                </a:solidFill>
                <a:latin typeface="Arial"/>
                <a:ea typeface="Arial"/>
                <a:cs typeface="Arial"/>
                <a:sym typeface="Arial"/>
              </a:rPr>
              <a:t>More individuals accessed services this quarter.</a:t>
            </a:r>
            <a:endParaRPr b="1">
              <a:solidFill>
                <a:srgbClr val="0B5394"/>
              </a:solidFill>
              <a:latin typeface="Arial"/>
              <a:ea typeface="Arial"/>
              <a:cs typeface="Arial"/>
              <a:sym typeface="Arial"/>
            </a:endParaRPr>
          </a:p>
          <a:p>
            <a:pPr marL="914400" lvl="1" indent="-317500" algn="l" rtl="0">
              <a:spcBef>
                <a:spcPts val="0"/>
              </a:spcBef>
              <a:spcAft>
                <a:spcPts val="0"/>
              </a:spcAft>
              <a:buClr>
                <a:srgbClr val="0B5394"/>
              </a:buClr>
              <a:buSzPts val="1400"/>
              <a:buChar char="○"/>
            </a:pPr>
            <a:r>
              <a:rPr lang="en" sz="1400">
                <a:solidFill>
                  <a:srgbClr val="0B5394"/>
                </a:solidFill>
                <a:latin typeface="Arial"/>
                <a:ea typeface="Arial"/>
                <a:cs typeface="Arial"/>
                <a:sym typeface="Arial"/>
              </a:rPr>
              <a:t>Bringing our served from 233 to </a:t>
            </a:r>
            <a:r>
              <a:rPr lang="en" sz="1400" b="1">
                <a:solidFill>
                  <a:srgbClr val="0B5394"/>
                </a:solidFill>
                <a:latin typeface="Arial"/>
                <a:ea typeface="Arial"/>
                <a:cs typeface="Arial"/>
                <a:sym typeface="Arial"/>
              </a:rPr>
              <a:t>271</a:t>
            </a:r>
            <a:r>
              <a:rPr lang="en" sz="1400">
                <a:solidFill>
                  <a:srgbClr val="0B5394"/>
                </a:solidFill>
                <a:latin typeface="Arial"/>
                <a:ea typeface="Arial"/>
                <a:cs typeface="Arial"/>
                <a:sym typeface="Arial"/>
              </a:rPr>
              <a:t> for individuals, and 155 to </a:t>
            </a:r>
            <a:r>
              <a:rPr lang="en" sz="1400" b="1">
                <a:solidFill>
                  <a:srgbClr val="0B5394"/>
                </a:solidFill>
                <a:latin typeface="Arial"/>
                <a:ea typeface="Arial"/>
                <a:cs typeface="Arial"/>
                <a:sym typeface="Arial"/>
              </a:rPr>
              <a:t>166</a:t>
            </a:r>
            <a:r>
              <a:rPr lang="en" sz="1400">
                <a:solidFill>
                  <a:srgbClr val="0B5394"/>
                </a:solidFill>
                <a:latin typeface="Arial"/>
                <a:ea typeface="Arial"/>
                <a:cs typeface="Arial"/>
                <a:sym typeface="Arial"/>
              </a:rPr>
              <a:t> for households</a:t>
            </a:r>
            <a:r>
              <a:rPr lang="en" sz="1400" b="1">
                <a:solidFill>
                  <a:srgbClr val="0B5394"/>
                </a:solidFill>
                <a:latin typeface="Arial"/>
                <a:ea typeface="Arial"/>
                <a:cs typeface="Arial"/>
                <a:sym typeface="Arial"/>
              </a:rPr>
              <a:t>.</a:t>
            </a:r>
            <a:endParaRPr sz="1400" b="1">
              <a:solidFill>
                <a:srgbClr val="0B5394"/>
              </a:solidFill>
              <a:latin typeface="Arial"/>
              <a:ea typeface="Arial"/>
              <a:cs typeface="Arial"/>
              <a:sym typeface="Arial"/>
            </a:endParaRPr>
          </a:p>
          <a:p>
            <a:pPr marL="457200" lvl="0" indent="-317500" algn="l" rtl="0">
              <a:spcBef>
                <a:spcPts val="0"/>
              </a:spcBef>
              <a:spcAft>
                <a:spcPts val="0"/>
              </a:spcAft>
              <a:buClr>
                <a:srgbClr val="0B5394"/>
              </a:buClr>
              <a:buSzPts val="1400"/>
              <a:buChar char="●"/>
            </a:pPr>
            <a:r>
              <a:rPr lang="en">
                <a:solidFill>
                  <a:srgbClr val="0B5394"/>
                </a:solidFill>
                <a:latin typeface="Arial"/>
                <a:ea typeface="Arial"/>
                <a:cs typeface="Arial"/>
                <a:sym typeface="Arial"/>
              </a:rPr>
              <a:t>During the first quarter of 2026, </a:t>
            </a:r>
            <a:r>
              <a:rPr lang="en" b="1">
                <a:solidFill>
                  <a:srgbClr val="0B5394"/>
                </a:solidFill>
                <a:latin typeface="Arial"/>
                <a:ea typeface="Arial"/>
                <a:cs typeface="Arial"/>
                <a:sym typeface="Arial"/>
              </a:rPr>
              <a:t>31 individuals</a:t>
            </a:r>
            <a:r>
              <a:rPr lang="en">
                <a:solidFill>
                  <a:srgbClr val="0B5394"/>
                </a:solidFill>
                <a:latin typeface="Arial"/>
                <a:ea typeface="Arial"/>
                <a:cs typeface="Arial"/>
                <a:sym typeface="Arial"/>
              </a:rPr>
              <a:t> across </a:t>
            </a:r>
            <a:r>
              <a:rPr lang="en" b="1">
                <a:solidFill>
                  <a:srgbClr val="0B5394"/>
                </a:solidFill>
                <a:latin typeface="Arial"/>
                <a:ea typeface="Arial"/>
                <a:cs typeface="Arial"/>
                <a:sym typeface="Arial"/>
              </a:rPr>
              <a:t>15 households</a:t>
            </a:r>
            <a:r>
              <a:rPr lang="en">
                <a:solidFill>
                  <a:srgbClr val="0B5394"/>
                </a:solidFill>
                <a:latin typeface="Arial"/>
                <a:ea typeface="Arial"/>
                <a:cs typeface="Arial"/>
                <a:sym typeface="Arial"/>
              </a:rPr>
              <a:t> were </a:t>
            </a:r>
            <a:r>
              <a:rPr lang="en" b="1">
                <a:solidFill>
                  <a:srgbClr val="0B5394"/>
                </a:solidFill>
                <a:latin typeface="Arial"/>
                <a:ea typeface="Arial"/>
                <a:cs typeface="Arial"/>
                <a:sym typeface="Arial"/>
              </a:rPr>
              <a:t>exited to Permanent Housing Solutions</a:t>
            </a:r>
            <a:r>
              <a:rPr lang="en">
                <a:solidFill>
                  <a:srgbClr val="0B5394"/>
                </a:solidFill>
                <a:latin typeface="Arial"/>
                <a:ea typeface="Arial"/>
                <a:cs typeface="Arial"/>
                <a:sym typeface="Arial"/>
              </a:rPr>
              <a:t>.</a:t>
            </a:r>
            <a:endParaRPr>
              <a:solidFill>
                <a:srgbClr val="0B5394"/>
              </a:solidFill>
              <a:latin typeface="Arial"/>
              <a:ea typeface="Arial"/>
              <a:cs typeface="Arial"/>
              <a:sym typeface="Arial"/>
            </a:endParaRPr>
          </a:p>
          <a:p>
            <a:pPr marL="914400" lvl="1" indent="-317500" algn="l" rtl="0">
              <a:spcBef>
                <a:spcPts val="0"/>
              </a:spcBef>
              <a:spcAft>
                <a:spcPts val="0"/>
              </a:spcAft>
              <a:buClr>
                <a:srgbClr val="0B5394"/>
              </a:buClr>
              <a:buSzPts val="1400"/>
              <a:buFont typeface="Arial"/>
              <a:buChar char="○"/>
            </a:pPr>
            <a:r>
              <a:rPr lang="en" sz="1400">
                <a:solidFill>
                  <a:srgbClr val="0B5394"/>
                </a:solidFill>
                <a:latin typeface="Arial"/>
                <a:ea typeface="Arial"/>
                <a:cs typeface="Arial"/>
                <a:sym typeface="Arial"/>
              </a:rPr>
              <a:t>In the previous quarter, 26 individuals and 18 households exited to permanent housing.</a:t>
            </a:r>
            <a:endParaRPr sz="1400">
              <a:solidFill>
                <a:srgbClr val="0B5394"/>
              </a:solidFill>
              <a:latin typeface="Arial"/>
              <a:ea typeface="Arial"/>
              <a:cs typeface="Arial"/>
              <a:sym typeface="Arial"/>
            </a:endParaRPr>
          </a:p>
          <a:p>
            <a:pPr marL="457200" lvl="0" indent="-317500" algn="l" rtl="0">
              <a:spcBef>
                <a:spcPts val="0"/>
              </a:spcBef>
              <a:spcAft>
                <a:spcPts val="0"/>
              </a:spcAft>
              <a:buClr>
                <a:srgbClr val="0B5394"/>
              </a:buClr>
              <a:buSzPts val="1400"/>
              <a:buChar char="●"/>
            </a:pPr>
            <a:r>
              <a:rPr lang="en" b="1">
                <a:solidFill>
                  <a:srgbClr val="0B5394"/>
                </a:solidFill>
                <a:latin typeface="Arial"/>
                <a:ea typeface="Arial"/>
                <a:cs typeface="Arial"/>
                <a:sym typeface="Arial"/>
              </a:rPr>
              <a:t>Active: </a:t>
            </a:r>
            <a:r>
              <a:rPr lang="en">
                <a:solidFill>
                  <a:srgbClr val="0B5394"/>
                </a:solidFill>
                <a:latin typeface="Arial"/>
                <a:ea typeface="Arial"/>
                <a:cs typeface="Arial"/>
                <a:sym typeface="Arial"/>
              </a:rPr>
              <a:t>227 people and 133 households.</a:t>
            </a:r>
            <a:endParaRPr>
              <a:solidFill>
                <a:srgbClr val="0B5394"/>
              </a:solidFill>
              <a:latin typeface="Arial"/>
              <a:ea typeface="Arial"/>
              <a:cs typeface="Arial"/>
              <a:sym typeface="Arial"/>
            </a:endParaRPr>
          </a:p>
          <a:p>
            <a:pPr marL="0" lvl="0" indent="0" algn="l" rtl="0">
              <a:spcBef>
                <a:spcPts val="1600"/>
              </a:spcBef>
              <a:spcAft>
                <a:spcPts val="1600"/>
              </a:spcAft>
              <a:buNone/>
            </a:pPr>
            <a:endParaRPr b="1">
              <a:solidFill>
                <a:srgbClr val="0B5394"/>
              </a:solidFill>
              <a:latin typeface="Arial"/>
              <a:ea typeface="Arial"/>
              <a:cs typeface="Arial"/>
              <a:sym typeface="Arial"/>
            </a:endParaRPr>
          </a:p>
        </p:txBody>
      </p:sp>
      <p:pic>
        <p:nvPicPr>
          <p:cNvPr id="242" name="Google Shape;242;p36" title="Served (1).png"/>
          <p:cNvPicPr preferRelativeResize="0"/>
          <p:nvPr/>
        </p:nvPicPr>
        <p:blipFill rotWithShape="1">
          <a:blip r:embed="rId3">
            <a:alphaModFix/>
          </a:blip>
          <a:srcRect b="53164"/>
          <a:stretch/>
        </p:blipFill>
        <p:spPr>
          <a:xfrm>
            <a:off x="4300700" y="1410650"/>
            <a:ext cx="4671475" cy="33660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7"/>
          <p:cNvPicPr preferRelativeResize="0"/>
          <p:nvPr/>
        </p:nvPicPr>
        <p:blipFill rotWithShape="1">
          <a:blip r:embed="rId3">
            <a:alphaModFix/>
          </a:blip>
          <a:srcRect l="5403" t="3089" r="2388" b="2722"/>
          <a:stretch/>
        </p:blipFill>
        <p:spPr>
          <a:xfrm>
            <a:off x="3990425" y="2215375"/>
            <a:ext cx="5058974" cy="2300100"/>
          </a:xfrm>
          <a:prstGeom prst="rect">
            <a:avLst/>
          </a:prstGeom>
          <a:noFill/>
          <a:ln w="9525" cap="flat" cmpd="sng">
            <a:solidFill>
              <a:schemeClr val="dk2"/>
            </a:solidFill>
            <a:prstDash val="solid"/>
            <a:round/>
            <a:headEnd type="none" w="sm" len="sm"/>
            <a:tailEnd type="none" w="sm" len="sm"/>
          </a:ln>
        </p:spPr>
      </p:pic>
      <p:sp>
        <p:nvSpPr>
          <p:cNvPr id="248" name="Google Shape;248;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Average Length to Housing and Quality Data</a:t>
            </a:r>
            <a:endParaRPr/>
          </a:p>
        </p:txBody>
      </p:sp>
      <p:sp>
        <p:nvSpPr>
          <p:cNvPr id="249" name="Google Shape;249;p37"/>
          <p:cNvSpPr txBox="1">
            <a:spLocks noGrp="1"/>
          </p:cNvSpPr>
          <p:nvPr>
            <p:ph type="body" idx="1"/>
          </p:nvPr>
        </p:nvSpPr>
        <p:spPr>
          <a:xfrm>
            <a:off x="114725" y="1859050"/>
            <a:ext cx="3996600" cy="3181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B5394"/>
              </a:buClr>
              <a:buSzPts val="1400"/>
              <a:buFont typeface="Arial"/>
              <a:buChar char="●"/>
            </a:pPr>
            <a:r>
              <a:rPr lang="en">
                <a:solidFill>
                  <a:srgbClr val="0B5394"/>
                </a:solidFill>
                <a:latin typeface="Arial"/>
                <a:ea typeface="Arial"/>
                <a:cs typeface="Arial"/>
                <a:sym typeface="Arial"/>
              </a:rPr>
              <a:t>The average time from system entry to housing increased from 87 days to 149 days this quarter.</a:t>
            </a:r>
            <a:endParaRPr>
              <a:solidFill>
                <a:srgbClr val="0B5394"/>
              </a:solidFill>
              <a:latin typeface="Arial"/>
              <a:ea typeface="Arial"/>
              <a:cs typeface="Arial"/>
              <a:sym typeface="Arial"/>
            </a:endParaRPr>
          </a:p>
          <a:p>
            <a:pPr marL="914400" lvl="1" indent="-317500" algn="l" rtl="0">
              <a:lnSpc>
                <a:spcPct val="100000"/>
              </a:lnSpc>
              <a:spcBef>
                <a:spcPts val="0"/>
              </a:spcBef>
              <a:spcAft>
                <a:spcPts val="0"/>
              </a:spcAft>
              <a:buClr>
                <a:srgbClr val="0B5394"/>
              </a:buClr>
              <a:buSzPts val="1400"/>
              <a:buFont typeface="Arial"/>
              <a:buChar char="○"/>
            </a:pPr>
            <a:r>
              <a:rPr lang="en" sz="1400">
                <a:solidFill>
                  <a:srgbClr val="0B5394"/>
                </a:solidFill>
                <a:latin typeface="Arial"/>
                <a:ea typeface="Arial"/>
                <a:cs typeface="Arial"/>
                <a:sym typeface="Arial"/>
              </a:rPr>
              <a:t>This was a result of external pressures affecting housing placements.</a:t>
            </a:r>
            <a:endParaRPr sz="1400">
              <a:solidFill>
                <a:srgbClr val="0B5394"/>
              </a:solidFill>
              <a:latin typeface="Arial"/>
              <a:ea typeface="Arial"/>
              <a:cs typeface="Arial"/>
              <a:sym typeface="Arial"/>
            </a:endParaRPr>
          </a:p>
          <a:p>
            <a:pPr marL="914400" lvl="0" indent="0" algn="l" rtl="0">
              <a:lnSpc>
                <a:spcPct val="100000"/>
              </a:lnSpc>
              <a:spcBef>
                <a:spcPts val="1000"/>
              </a:spcBef>
              <a:spcAft>
                <a:spcPts val="0"/>
              </a:spcAft>
              <a:buNone/>
            </a:pPr>
            <a:endParaRPr sz="1400">
              <a:solidFill>
                <a:srgbClr val="0B5394"/>
              </a:solidFill>
              <a:latin typeface="Arial"/>
              <a:ea typeface="Arial"/>
              <a:cs typeface="Arial"/>
              <a:sym typeface="Arial"/>
            </a:endParaRPr>
          </a:p>
          <a:p>
            <a:pPr marL="457200" lvl="0" indent="-317500" algn="l" rtl="0">
              <a:lnSpc>
                <a:spcPct val="100000"/>
              </a:lnSpc>
              <a:spcBef>
                <a:spcPts val="0"/>
              </a:spcBef>
              <a:spcAft>
                <a:spcPts val="0"/>
              </a:spcAft>
              <a:buClr>
                <a:srgbClr val="0B5394"/>
              </a:buClr>
              <a:buSzPts val="1400"/>
              <a:buFont typeface="Arial"/>
              <a:buChar char="●"/>
            </a:pPr>
            <a:r>
              <a:rPr lang="en" b="1">
                <a:solidFill>
                  <a:srgbClr val="0B5394"/>
                </a:solidFill>
                <a:latin typeface="Arial"/>
                <a:ea typeface="Arial"/>
                <a:cs typeface="Arial"/>
                <a:sym typeface="Arial"/>
              </a:rPr>
              <a:t>Data completeness improved.</a:t>
            </a:r>
            <a:endParaRPr b="1">
              <a:solidFill>
                <a:srgbClr val="0B5394"/>
              </a:solidFill>
              <a:latin typeface="Arial"/>
              <a:ea typeface="Arial"/>
              <a:cs typeface="Arial"/>
              <a:sym typeface="Arial"/>
            </a:endParaRPr>
          </a:p>
          <a:p>
            <a:pPr marL="914400" lvl="1" indent="-317500" algn="l" rtl="0">
              <a:lnSpc>
                <a:spcPct val="100000"/>
              </a:lnSpc>
              <a:spcBef>
                <a:spcPts val="0"/>
              </a:spcBef>
              <a:spcAft>
                <a:spcPts val="0"/>
              </a:spcAft>
              <a:buClr>
                <a:srgbClr val="0B5394"/>
              </a:buClr>
              <a:buSzPts val="1400"/>
              <a:buFont typeface="Arial"/>
              <a:buChar char="○"/>
            </a:pPr>
            <a:r>
              <a:rPr lang="en" sz="1400">
                <a:solidFill>
                  <a:srgbClr val="0B5394"/>
                </a:solidFill>
                <a:latin typeface="Arial"/>
                <a:ea typeface="Arial"/>
                <a:cs typeface="Arial"/>
                <a:sym typeface="Arial"/>
              </a:rPr>
              <a:t>Missing demographic information improved by 59% in enrollments.</a:t>
            </a:r>
            <a:endParaRPr/>
          </a:p>
          <a:p>
            <a:pPr marL="457200" lvl="0" indent="0" algn="l" rtl="0">
              <a:lnSpc>
                <a:spcPct val="100000"/>
              </a:lnSpc>
              <a:spcBef>
                <a:spcPts val="1600"/>
              </a:spcBef>
              <a:spcAft>
                <a:spcPts val="1000"/>
              </a:spcAft>
              <a:buNone/>
            </a:pPr>
            <a:endParaRPr>
              <a:solidFill>
                <a:srgbClr val="0B5394"/>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 Directory and Guide</a:t>
            </a:r>
            <a:endParaRPr/>
          </a:p>
        </p:txBody>
      </p:sp>
      <p:pic>
        <p:nvPicPr>
          <p:cNvPr id="255" name="Google Shape;255;p38"/>
          <p:cNvPicPr preferRelativeResize="0"/>
          <p:nvPr/>
        </p:nvPicPr>
        <p:blipFill>
          <a:blip r:embed="rId3">
            <a:alphaModFix/>
          </a:blip>
          <a:stretch>
            <a:fillRect/>
          </a:stretch>
        </p:blipFill>
        <p:spPr>
          <a:xfrm>
            <a:off x="0" y="0"/>
            <a:ext cx="9144000" cy="54065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 name="Google Shape;261;p39"/>
          <p:cNvPicPr preferRelativeResize="0"/>
          <p:nvPr/>
        </p:nvPicPr>
        <p:blipFill>
          <a:blip r:embed="rId3">
            <a:alphaModFix/>
          </a:blip>
          <a:stretch>
            <a:fillRect/>
          </a:stretch>
        </p:blipFill>
        <p:spPr>
          <a:xfrm>
            <a:off x="0" y="-4563"/>
            <a:ext cx="9144000" cy="51526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40"/>
          <p:cNvPicPr preferRelativeResize="0"/>
          <p:nvPr/>
        </p:nvPicPr>
        <p:blipFill>
          <a:blip r:embed="rId3">
            <a:alphaModFix/>
          </a:blip>
          <a:stretch>
            <a:fillRect/>
          </a:stretch>
        </p:blipFill>
        <p:spPr>
          <a:xfrm>
            <a:off x="-118490" y="-152375"/>
            <a:ext cx="9414890" cy="52958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1"/>
          <p:cNvPicPr preferRelativeResize="0"/>
          <p:nvPr/>
        </p:nvPicPr>
        <p:blipFill rotWithShape="1">
          <a:blip r:embed="rId3">
            <a:alphaModFix/>
          </a:blip>
          <a:srcRect l="-1492" b="-4943"/>
          <a:stretch/>
        </p:blipFill>
        <p:spPr>
          <a:xfrm>
            <a:off x="241100" y="32150"/>
            <a:ext cx="8902899"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49425" y="1236050"/>
            <a:ext cx="2322300" cy="197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0B5394"/>
                </a:solidFill>
              </a:rPr>
              <a:t>Celebrating more than 10 years of impact!</a:t>
            </a:r>
            <a:endParaRPr sz="3200">
              <a:solidFill>
                <a:srgbClr val="0B5394"/>
              </a:solidFill>
            </a:endParaRPr>
          </a:p>
        </p:txBody>
      </p:sp>
      <p:pic>
        <p:nvPicPr>
          <p:cNvPr id="82" name="Google Shape;82;p15" title="WMRHA 10 Year Anniversary Video-Limiter.mov">
            <a:hlinkClick r:id="rId3"/>
          </p:cNvPr>
          <p:cNvPicPr preferRelativeResize="0"/>
          <p:nvPr/>
        </p:nvPicPr>
        <p:blipFill>
          <a:blip r:embed="rId4">
            <a:alphaModFix/>
          </a:blip>
          <a:stretch>
            <a:fillRect/>
          </a:stretch>
        </p:blipFill>
        <p:spPr>
          <a:xfrm>
            <a:off x="2740200" y="104175"/>
            <a:ext cx="6267475" cy="3525455"/>
          </a:xfrm>
          <a:prstGeom prst="rect">
            <a:avLst/>
          </a:prstGeom>
          <a:noFill/>
          <a:ln>
            <a:noFill/>
          </a:ln>
        </p:spPr>
      </p:pic>
      <p:pic>
        <p:nvPicPr>
          <p:cNvPr id="83" name="Google Shape;83;p15" title="WMRHA-logo-rect-med.jpg"/>
          <p:cNvPicPr preferRelativeResize="0"/>
          <p:nvPr/>
        </p:nvPicPr>
        <p:blipFill>
          <a:blip r:embed="rId5">
            <a:alphaModFix/>
          </a:blip>
          <a:stretch>
            <a:fillRect/>
          </a:stretch>
        </p:blipFill>
        <p:spPr>
          <a:xfrm>
            <a:off x="715550" y="280325"/>
            <a:ext cx="1085525" cy="700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Advancing Health and Building Hope</a:t>
            </a:r>
            <a:endParaRPr/>
          </a:p>
        </p:txBody>
      </p:sp>
      <p:sp>
        <p:nvSpPr>
          <p:cNvPr id="89" name="Google Shape;89;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100"/>
              </a:spcBef>
              <a:spcAft>
                <a:spcPts val="0"/>
              </a:spcAft>
              <a:buNone/>
            </a:pPr>
            <a:r>
              <a:rPr lang="en" sz="1200">
                <a:solidFill>
                  <a:srgbClr val="0B5394"/>
                </a:solidFill>
                <a:latin typeface="Arial"/>
                <a:ea typeface="Arial"/>
                <a:cs typeface="Arial"/>
                <a:sym typeface="Arial"/>
              </a:rPr>
              <a:t>It all began informally in 2010 with a spark of a hope and dedicated individuals—born from the recognition that prenatal care access gaps in western Eagle County for low-income women demanded a regional solution. What followed was formation of amission to bring together key partners to build a stronger health system across Eagle, Garfield, and Pitkin Counties. </a:t>
            </a:r>
            <a:endParaRPr sz="1100">
              <a:solidFill>
                <a:srgbClr val="0B5394"/>
              </a:solidFill>
              <a:latin typeface="Arial"/>
              <a:ea typeface="Arial"/>
              <a:cs typeface="Arial"/>
              <a:sym typeface="Arial"/>
            </a:endParaRPr>
          </a:p>
          <a:p>
            <a:pPr marL="0" lvl="0" indent="0" algn="l" rtl="0">
              <a:spcBef>
                <a:spcPts val="1200"/>
              </a:spcBef>
              <a:spcAft>
                <a:spcPts val="0"/>
              </a:spcAft>
              <a:buNone/>
            </a:pPr>
            <a:r>
              <a:rPr lang="en" sz="1400" b="1">
                <a:solidFill>
                  <a:srgbClr val="0B5394"/>
                </a:solidFill>
                <a:latin typeface="Arial"/>
                <a:ea typeface="Arial"/>
                <a:cs typeface="Arial"/>
                <a:sym typeface="Arial"/>
              </a:rPr>
              <a:t>Building Partnerships and Initiatives that Address Real Needs</a:t>
            </a:r>
            <a:endParaRPr sz="1400" b="1">
              <a:solidFill>
                <a:srgbClr val="0B5394"/>
              </a:solidFill>
              <a:latin typeface="Arial"/>
              <a:ea typeface="Arial"/>
              <a:cs typeface="Arial"/>
              <a:sym typeface="Arial"/>
            </a:endParaRPr>
          </a:p>
          <a:p>
            <a:pPr marL="457200" marR="279400" lvl="0" indent="-311150" algn="l" rtl="0">
              <a:lnSpc>
                <a:spcPct val="103000"/>
              </a:lnSpc>
              <a:spcBef>
                <a:spcPts val="1200"/>
              </a:spcBef>
              <a:spcAft>
                <a:spcPts val="0"/>
              </a:spcAft>
              <a:buClr>
                <a:srgbClr val="0B5394"/>
              </a:buClr>
              <a:buSzPts val="1300"/>
              <a:buFont typeface="Arial"/>
              <a:buChar char="●"/>
            </a:pPr>
            <a:r>
              <a:rPr lang="en" sz="1300" b="1">
                <a:solidFill>
                  <a:srgbClr val="0B5394"/>
                </a:solidFill>
                <a:latin typeface="Arial"/>
                <a:ea typeface="Arial"/>
                <a:cs typeface="Arial"/>
                <a:sym typeface="Arial"/>
              </a:rPr>
              <a:t>Innovating Around Social Determinants of Health</a:t>
            </a:r>
            <a:endParaRPr sz="1300" b="1">
              <a:solidFill>
                <a:srgbClr val="0B5394"/>
              </a:solidFill>
              <a:latin typeface="Arial"/>
              <a:ea typeface="Arial"/>
              <a:cs typeface="Arial"/>
              <a:sym typeface="Arial"/>
            </a:endParaRPr>
          </a:p>
          <a:p>
            <a:pPr marL="457200" marR="177800" lvl="0" indent="-311150" algn="l" rtl="0">
              <a:lnSpc>
                <a:spcPct val="103000"/>
              </a:lnSpc>
              <a:spcBef>
                <a:spcPts val="0"/>
              </a:spcBef>
              <a:spcAft>
                <a:spcPts val="0"/>
              </a:spcAft>
              <a:buClr>
                <a:srgbClr val="0B5394"/>
              </a:buClr>
              <a:buSzPts val="1300"/>
              <a:buFont typeface="Arial"/>
              <a:buChar char="●"/>
            </a:pPr>
            <a:r>
              <a:rPr lang="en" sz="1300" b="1">
                <a:solidFill>
                  <a:srgbClr val="0B5394"/>
                </a:solidFill>
                <a:latin typeface="Arial"/>
                <a:ea typeface="Arial"/>
                <a:cs typeface="Arial"/>
                <a:sym typeface="Arial"/>
              </a:rPr>
              <a:t>Addressing Housing and Homelessness</a:t>
            </a:r>
            <a:endParaRPr sz="1300" b="1">
              <a:solidFill>
                <a:srgbClr val="0B5394"/>
              </a:solidFill>
              <a:latin typeface="Arial"/>
              <a:ea typeface="Arial"/>
              <a:cs typeface="Arial"/>
              <a:sym typeface="Arial"/>
            </a:endParaRPr>
          </a:p>
          <a:p>
            <a:pPr marL="457200" lvl="0" indent="-311150" algn="l" rtl="0">
              <a:spcBef>
                <a:spcPts val="0"/>
              </a:spcBef>
              <a:spcAft>
                <a:spcPts val="0"/>
              </a:spcAft>
              <a:buClr>
                <a:srgbClr val="0B5394"/>
              </a:buClr>
              <a:buSzPts val="1300"/>
              <a:buFont typeface="Arial"/>
              <a:buChar char="●"/>
            </a:pPr>
            <a:r>
              <a:rPr lang="en" sz="1300" b="1">
                <a:solidFill>
                  <a:srgbClr val="0B5394"/>
                </a:solidFill>
                <a:latin typeface="Arial"/>
                <a:ea typeface="Arial"/>
                <a:cs typeface="Arial"/>
                <a:sym typeface="Arial"/>
              </a:rPr>
              <a:t>Growth and Building Sustainability</a:t>
            </a:r>
            <a:endParaRPr sz="1300" b="1">
              <a:solidFill>
                <a:srgbClr val="0B5394"/>
              </a:solidFill>
              <a:latin typeface="Arial"/>
              <a:ea typeface="Arial"/>
              <a:cs typeface="Arial"/>
              <a:sym typeface="Arial"/>
            </a:endParaRPr>
          </a:p>
          <a:p>
            <a:pPr marL="622300" marR="165100" lvl="0" indent="-152400" algn="l" rtl="0">
              <a:lnSpc>
                <a:spcPct val="103000"/>
              </a:lnSpc>
              <a:spcBef>
                <a:spcPts val="0"/>
              </a:spcBef>
              <a:spcAft>
                <a:spcPts val="0"/>
              </a:spcAft>
              <a:buNone/>
            </a:pPr>
            <a:endParaRPr sz="1400">
              <a:solidFill>
                <a:srgbClr val="231F20"/>
              </a:solidFil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1600"/>
              </a:spcAft>
              <a:buNone/>
            </a:pPr>
            <a:endParaRPr/>
          </a:p>
        </p:txBody>
      </p:sp>
      <p:pic>
        <p:nvPicPr>
          <p:cNvPr id="90" name="Google Shape;90;p16" title="Board with Cristina 1025.jpg"/>
          <p:cNvPicPr preferRelativeResize="0"/>
          <p:nvPr/>
        </p:nvPicPr>
        <p:blipFill>
          <a:blip r:embed="rId3">
            <a:alphaModFix/>
          </a:blip>
          <a:stretch>
            <a:fillRect/>
          </a:stretch>
        </p:blipFill>
        <p:spPr>
          <a:xfrm>
            <a:off x="5768175" y="2756825"/>
            <a:ext cx="3279375" cy="21857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Looking Forward</a:t>
            </a:r>
            <a:endParaRPr/>
          </a:p>
        </p:txBody>
      </p:sp>
      <p:sp>
        <p:nvSpPr>
          <p:cNvPr id="96" name="Google Shape;96;p17"/>
          <p:cNvSpPr txBox="1">
            <a:spLocks noGrp="1"/>
          </p:cNvSpPr>
          <p:nvPr>
            <p:ph type="body" idx="1"/>
          </p:nvPr>
        </p:nvSpPr>
        <p:spPr>
          <a:xfrm>
            <a:off x="270975" y="1878900"/>
            <a:ext cx="8222100" cy="2943300"/>
          </a:xfrm>
          <a:prstGeom prst="rect">
            <a:avLst/>
          </a:prstGeom>
        </p:spPr>
        <p:txBody>
          <a:bodyPr spcFirstLastPara="1" wrap="square" lIns="91425" tIns="91425" rIns="91425" bIns="91425" anchor="t" anchorCtr="0">
            <a:noAutofit/>
          </a:bodyPr>
          <a:lstStyle/>
          <a:p>
            <a:pPr marL="457200" lvl="0" indent="0" algn="l" rtl="0">
              <a:spcBef>
                <a:spcPts val="100"/>
              </a:spcBef>
              <a:spcAft>
                <a:spcPts val="0"/>
              </a:spcAft>
              <a:buNone/>
            </a:pPr>
            <a:endParaRPr sz="1400">
              <a:solidFill>
                <a:srgbClr val="0B5394"/>
              </a:solidFill>
              <a:latin typeface="Arial"/>
              <a:ea typeface="Arial"/>
              <a:cs typeface="Arial"/>
              <a:sym typeface="Arial"/>
            </a:endParaRPr>
          </a:p>
          <a:p>
            <a:pPr marL="457200" lvl="0" indent="-317500" algn="l" rtl="0">
              <a:spcBef>
                <a:spcPts val="1200"/>
              </a:spcBef>
              <a:spcAft>
                <a:spcPts val="0"/>
              </a:spcAft>
              <a:buClr>
                <a:srgbClr val="0B5394"/>
              </a:buClr>
              <a:buSzPts val="1400"/>
              <a:buFont typeface="Arial"/>
              <a:buChar char="●"/>
            </a:pPr>
            <a:r>
              <a:rPr lang="en" sz="1400">
                <a:solidFill>
                  <a:srgbClr val="0B5394"/>
                </a:solidFill>
                <a:latin typeface="Arial"/>
                <a:ea typeface="Arial"/>
                <a:cs typeface="Arial"/>
                <a:sym typeface="Arial"/>
              </a:rPr>
              <a:t>While we’re proud of how far we’ve come, there is more work and some significant challenges ahead. In the coming years, WMRHA will continue to:</a:t>
            </a:r>
            <a:endParaRPr sz="1400">
              <a:solidFill>
                <a:srgbClr val="0B5394"/>
              </a:solidFill>
              <a:latin typeface="Arial"/>
              <a:ea typeface="Arial"/>
              <a:cs typeface="Arial"/>
              <a:sym typeface="Arial"/>
            </a:endParaRPr>
          </a:p>
          <a:p>
            <a:pPr marL="457200" marR="711200" lvl="0" indent="-317500" algn="l" rtl="0">
              <a:lnSpc>
                <a:spcPct val="103000"/>
              </a:lnSpc>
              <a:spcBef>
                <a:spcPts val="0"/>
              </a:spcBef>
              <a:spcAft>
                <a:spcPts val="0"/>
              </a:spcAft>
              <a:buClr>
                <a:srgbClr val="0B5394"/>
              </a:buClr>
              <a:buSzPts val="1400"/>
              <a:buFont typeface="Arial"/>
              <a:buChar char="●"/>
            </a:pPr>
            <a:r>
              <a:rPr lang="en" sz="1400">
                <a:solidFill>
                  <a:srgbClr val="0B5394"/>
                </a:solidFill>
                <a:latin typeface="Arial"/>
                <a:ea typeface="Arial"/>
                <a:cs typeface="Arial"/>
                <a:sym typeface="Arial"/>
              </a:rPr>
              <a:t>Deepen our efforts to ensure health equity and that all people have a voice, representation, and improved outcomes.</a:t>
            </a:r>
            <a:endParaRPr sz="1400">
              <a:solidFill>
                <a:srgbClr val="0B5394"/>
              </a:solidFill>
              <a:latin typeface="Arial"/>
              <a:ea typeface="Arial"/>
              <a:cs typeface="Arial"/>
              <a:sym typeface="Arial"/>
            </a:endParaRPr>
          </a:p>
          <a:p>
            <a:pPr marL="457200" lvl="0" indent="-317500" algn="l" rtl="0">
              <a:spcBef>
                <a:spcPts val="0"/>
              </a:spcBef>
              <a:spcAft>
                <a:spcPts val="0"/>
              </a:spcAft>
              <a:buClr>
                <a:srgbClr val="0B5394"/>
              </a:buClr>
              <a:buSzPts val="1400"/>
              <a:buFont typeface="Arial"/>
              <a:buChar char="●"/>
            </a:pPr>
            <a:r>
              <a:rPr lang="en" sz="1400">
                <a:solidFill>
                  <a:srgbClr val="0B5394"/>
                </a:solidFill>
                <a:latin typeface="Arial"/>
                <a:ea typeface="Arial"/>
                <a:cs typeface="Arial"/>
                <a:sym typeface="Arial"/>
              </a:rPr>
              <a:t>Strengthen data systems so we measure what matters and use data to guide action.</a:t>
            </a:r>
            <a:endParaRPr sz="1400">
              <a:solidFill>
                <a:srgbClr val="0B5394"/>
              </a:solidFill>
              <a:latin typeface="Arial"/>
              <a:ea typeface="Arial"/>
              <a:cs typeface="Arial"/>
              <a:sym typeface="Arial"/>
            </a:endParaRPr>
          </a:p>
          <a:p>
            <a:pPr marL="457200" lvl="0" indent="-317500" algn="l" rtl="0">
              <a:spcBef>
                <a:spcPts val="0"/>
              </a:spcBef>
              <a:spcAft>
                <a:spcPts val="0"/>
              </a:spcAft>
              <a:buClr>
                <a:srgbClr val="0B5394"/>
              </a:buClr>
              <a:buSzPts val="1400"/>
              <a:buFont typeface="Arial"/>
              <a:buChar char="●"/>
            </a:pPr>
            <a:r>
              <a:rPr lang="en" sz="1400">
                <a:solidFill>
                  <a:srgbClr val="0B5394"/>
                </a:solidFill>
                <a:latin typeface="Arial"/>
                <a:ea typeface="Arial"/>
                <a:cs typeface="Arial"/>
                <a:sym typeface="Arial"/>
              </a:rPr>
              <a:t>Expand capacity for housing support, food security, and access to integrated health.</a:t>
            </a:r>
            <a:endParaRPr sz="1400">
              <a:solidFill>
                <a:srgbClr val="0B5394"/>
              </a:solidFill>
              <a:latin typeface="Arial"/>
              <a:ea typeface="Arial"/>
              <a:cs typeface="Arial"/>
              <a:sym typeface="Arial"/>
            </a:endParaRPr>
          </a:p>
          <a:p>
            <a:pPr marL="457200" marR="127000" lvl="0" indent="-317500" algn="l" rtl="0">
              <a:lnSpc>
                <a:spcPct val="103000"/>
              </a:lnSpc>
              <a:spcBef>
                <a:spcPts val="0"/>
              </a:spcBef>
              <a:spcAft>
                <a:spcPts val="0"/>
              </a:spcAft>
              <a:buClr>
                <a:srgbClr val="0B5394"/>
              </a:buClr>
              <a:buSzPts val="1400"/>
              <a:buFont typeface="Arial"/>
              <a:buChar char="●"/>
            </a:pPr>
            <a:r>
              <a:rPr lang="en" sz="1400">
                <a:solidFill>
                  <a:srgbClr val="0B5394"/>
                </a:solidFill>
                <a:latin typeface="Arial"/>
                <a:ea typeface="Arial"/>
                <a:cs typeface="Arial"/>
                <a:sym typeface="Arial"/>
              </a:rPr>
              <a:t>Ensure that our innovations are sustainable, scalable, and resilient in times of crisis. (economic, public health, or otherwise). </a:t>
            </a:r>
            <a:endParaRPr sz="1400" b="1">
              <a:solidFill>
                <a:srgbClr val="0B5394"/>
              </a:solidFill>
              <a:latin typeface="Arial"/>
              <a:ea typeface="Arial"/>
              <a:cs typeface="Arial"/>
              <a:sym typeface="Arial"/>
            </a:endParaRPr>
          </a:p>
          <a:p>
            <a:pPr marL="622300" marR="165100" lvl="0" indent="-152400" algn="l" rtl="0">
              <a:lnSpc>
                <a:spcPct val="103000"/>
              </a:lnSpc>
              <a:spcBef>
                <a:spcPts val="0"/>
              </a:spcBef>
              <a:spcAft>
                <a:spcPts val="0"/>
              </a:spcAft>
              <a:buNone/>
            </a:pPr>
            <a:endParaRPr sz="1500">
              <a:solidFill>
                <a:srgbClr val="231F2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lnSpc>
                <a:spcPct val="100000"/>
              </a:lnSpc>
              <a:spcBef>
                <a:spcPts val="120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97" name="Google Shape;97;p17" title="Staff 1025.jpg"/>
          <p:cNvPicPr preferRelativeResize="0"/>
          <p:nvPr/>
        </p:nvPicPr>
        <p:blipFill>
          <a:blip r:embed="rId3">
            <a:alphaModFix/>
          </a:blip>
          <a:stretch>
            <a:fillRect/>
          </a:stretch>
        </p:blipFill>
        <p:spPr>
          <a:xfrm>
            <a:off x="5840850" y="53338"/>
            <a:ext cx="3208499" cy="2138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Heartfelt Thank You</a:t>
            </a:r>
            <a:endParaRPr/>
          </a:p>
        </p:txBody>
      </p:sp>
      <p:sp>
        <p:nvSpPr>
          <p:cNvPr id="103" name="Google Shape;103;p18"/>
          <p:cNvSpPr txBox="1">
            <a:spLocks noGrp="1"/>
          </p:cNvSpPr>
          <p:nvPr>
            <p:ph type="body" idx="1"/>
          </p:nvPr>
        </p:nvSpPr>
        <p:spPr>
          <a:xfrm>
            <a:off x="471900" y="1919075"/>
            <a:ext cx="8222100" cy="2943300"/>
          </a:xfrm>
          <a:prstGeom prst="rect">
            <a:avLst/>
          </a:prstGeom>
        </p:spPr>
        <p:txBody>
          <a:bodyPr spcFirstLastPara="1" wrap="square" lIns="91425" tIns="91425" rIns="91425" bIns="91425" anchor="t" anchorCtr="0">
            <a:noAutofit/>
          </a:bodyPr>
          <a:lstStyle/>
          <a:p>
            <a:pPr marL="0" lvl="0" indent="0" algn="l" rtl="0">
              <a:spcBef>
                <a:spcPts val="100"/>
              </a:spcBef>
              <a:spcAft>
                <a:spcPts val="0"/>
              </a:spcAft>
              <a:buNone/>
            </a:pPr>
            <a:r>
              <a:rPr lang="en" sz="1100" b="1">
                <a:solidFill>
                  <a:srgbClr val="000000"/>
                </a:solidFill>
                <a:latin typeface="Arial"/>
                <a:ea typeface="Arial"/>
                <a:cs typeface="Arial"/>
                <a:sym typeface="Arial"/>
              </a:rPr>
              <a:t> </a:t>
            </a:r>
            <a:endParaRPr sz="1100" b="1">
              <a:solidFill>
                <a:srgbClr val="000000"/>
              </a:solidFill>
              <a:latin typeface="Arial"/>
              <a:ea typeface="Arial"/>
              <a:cs typeface="Arial"/>
              <a:sym typeface="Arial"/>
            </a:endParaRPr>
          </a:p>
          <a:p>
            <a:pPr marL="457200" lvl="0" indent="-336550" algn="l" rtl="0">
              <a:lnSpc>
                <a:spcPct val="103000"/>
              </a:lnSpc>
              <a:spcBef>
                <a:spcPts val="1200"/>
              </a:spcBef>
              <a:spcAft>
                <a:spcPts val="0"/>
              </a:spcAft>
              <a:buClr>
                <a:srgbClr val="0B5394"/>
              </a:buClr>
              <a:buSzPts val="1700"/>
              <a:buFont typeface="Arial"/>
              <a:buChar char="●"/>
            </a:pPr>
            <a:r>
              <a:rPr lang="en" sz="1400">
                <a:solidFill>
                  <a:srgbClr val="0B5394"/>
                </a:solidFill>
                <a:latin typeface="Arial"/>
                <a:ea typeface="Arial"/>
                <a:cs typeface="Arial"/>
                <a:sym typeface="Arial"/>
              </a:rPr>
              <a:t>None of this would have been possible without you — our partners, funders, staff, board, volunteers, and the many individuals who trust us with their stories, their hopes, their challenges. Because of you, the spark ignited ten years ago has grown into a beacon of change for the region. </a:t>
            </a:r>
            <a:endParaRPr sz="1400">
              <a:solidFill>
                <a:srgbClr val="0B5394"/>
              </a:solidFill>
              <a:latin typeface="Arial"/>
              <a:ea typeface="Arial"/>
              <a:cs typeface="Arial"/>
              <a:sym typeface="Arial"/>
            </a:endParaRPr>
          </a:p>
          <a:p>
            <a:pPr marL="457200" lvl="0" indent="-336550" algn="l" rtl="0">
              <a:lnSpc>
                <a:spcPct val="103000"/>
              </a:lnSpc>
              <a:spcBef>
                <a:spcPts val="0"/>
              </a:spcBef>
              <a:spcAft>
                <a:spcPts val="0"/>
              </a:spcAft>
              <a:buClr>
                <a:srgbClr val="0B5394"/>
              </a:buClr>
              <a:buSzPts val="1700"/>
              <a:buFont typeface="Arial"/>
              <a:buChar char="●"/>
            </a:pPr>
            <a:r>
              <a:rPr lang="en" sz="1400">
                <a:solidFill>
                  <a:srgbClr val="0B5394"/>
                </a:solidFill>
                <a:latin typeface="Arial"/>
                <a:ea typeface="Arial"/>
                <a:cs typeface="Arial"/>
                <a:sym typeface="Arial"/>
              </a:rPr>
              <a:t>We must continue to collaborate and find creative resource solutions as a community. We invite you to stand with us. We need you as a partner, funder, community member, and advocate. Your commitment will help ensure we Advance Health and Build Hope. </a:t>
            </a:r>
            <a:endParaRPr sz="1700" b="1">
              <a:solidFill>
                <a:srgbClr val="0B5394"/>
              </a:solidFill>
              <a:latin typeface="Arial"/>
              <a:ea typeface="Arial"/>
              <a:cs typeface="Arial"/>
              <a:sym typeface="Arial"/>
            </a:endParaRPr>
          </a:p>
          <a:p>
            <a:pPr marL="0" lvl="0" indent="0" algn="ctr" rtl="0">
              <a:lnSpc>
                <a:spcPct val="103000"/>
              </a:lnSpc>
              <a:spcBef>
                <a:spcPts val="1200"/>
              </a:spcBef>
              <a:spcAft>
                <a:spcPts val="0"/>
              </a:spcAft>
              <a:buNone/>
            </a:pPr>
            <a:r>
              <a:rPr lang="en" sz="1700" b="1">
                <a:solidFill>
                  <a:srgbClr val="0B5394"/>
                </a:solidFill>
                <a:latin typeface="Arial"/>
                <a:ea typeface="Arial"/>
                <a:cs typeface="Arial"/>
                <a:sym typeface="Arial"/>
              </a:rPr>
              <a:t>Together we are stronger</a:t>
            </a:r>
            <a:endParaRPr sz="1700" b="1">
              <a:solidFill>
                <a:srgbClr val="0B5394"/>
              </a:solidFill>
              <a:latin typeface="Arial"/>
              <a:ea typeface="Arial"/>
              <a:cs typeface="Arial"/>
              <a:sym typeface="Arial"/>
            </a:endParaRPr>
          </a:p>
          <a:p>
            <a:pPr marL="457200" lvl="0" indent="0" algn="l" rtl="0">
              <a:lnSpc>
                <a:spcPct val="100000"/>
              </a:lnSpc>
              <a:spcBef>
                <a:spcPts val="1200"/>
              </a:spcBef>
              <a:spcAft>
                <a:spcPts val="0"/>
              </a:spcAft>
              <a:buNone/>
            </a:pPr>
            <a:endParaRPr sz="2700" b="1">
              <a:solidFill>
                <a:srgbClr val="0B5394"/>
              </a:solidFill>
              <a:latin typeface="Arial"/>
              <a:ea typeface="Arial"/>
              <a:cs typeface="Arial"/>
              <a:sym typeface="Arial"/>
            </a:endParaRPr>
          </a:p>
          <a:p>
            <a:pPr marL="622300" marR="165100" lvl="0" indent="-152400" algn="l" rtl="0">
              <a:lnSpc>
                <a:spcPct val="103000"/>
              </a:lnSpc>
              <a:spcBef>
                <a:spcPts val="0"/>
              </a:spcBef>
              <a:spcAft>
                <a:spcPts val="0"/>
              </a:spcAft>
              <a:buNone/>
            </a:pPr>
            <a:endParaRPr sz="1500">
              <a:solidFill>
                <a:srgbClr val="231F2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69900" marR="127000" lvl="0" indent="-241300" algn="l" rtl="0">
              <a:lnSpc>
                <a:spcPct val="103000"/>
              </a:lnSpc>
              <a:spcBef>
                <a:spcPts val="1200"/>
              </a:spcBef>
              <a:spcAft>
                <a:spcPts val="0"/>
              </a:spcAft>
              <a:buNone/>
            </a:pPr>
            <a:endParaRPr sz="1200">
              <a:solidFill>
                <a:srgbClr val="231F2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lnSpc>
                <a:spcPct val="100000"/>
              </a:lnSpc>
              <a:spcBef>
                <a:spcPts val="120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104" name="Google Shape;104;p18" title="Nicole Cristina Thank you 1025.jpg"/>
          <p:cNvPicPr preferRelativeResize="0"/>
          <p:nvPr/>
        </p:nvPicPr>
        <p:blipFill>
          <a:blip r:embed="rId3">
            <a:alphaModFix/>
          </a:blip>
          <a:stretch>
            <a:fillRect/>
          </a:stretch>
        </p:blipFill>
        <p:spPr>
          <a:xfrm>
            <a:off x="5831076" y="216350"/>
            <a:ext cx="2862925" cy="1908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p:nvPr/>
        </p:nvSpPr>
        <p:spPr>
          <a:xfrm>
            <a:off x="340934" y="2199000"/>
            <a:ext cx="1872300" cy="7455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body" idx="4294967295"/>
          </p:nvPr>
        </p:nvSpPr>
        <p:spPr>
          <a:xfrm>
            <a:off x="340925" y="2336550"/>
            <a:ext cx="1597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Collaborative</a:t>
            </a:r>
            <a:endParaRPr>
              <a:solidFill>
                <a:schemeClr val="lt1"/>
              </a:solidFill>
            </a:endParaRPr>
          </a:p>
          <a:p>
            <a:pPr marL="0" lvl="0" indent="0" algn="ctr" rtl="0">
              <a:lnSpc>
                <a:spcPct val="100000"/>
              </a:lnSpc>
              <a:spcBef>
                <a:spcPts val="0"/>
              </a:spcBef>
              <a:spcAft>
                <a:spcPts val="0"/>
              </a:spcAft>
              <a:buNone/>
            </a:pPr>
            <a:r>
              <a:rPr lang="en">
                <a:solidFill>
                  <a:schemeClr val="lt1"/>
                </a:solidFill>
              </a:rPr>
              <a:t>Grants</a:t>
            </a:r>
            <a:endParaRPr>
              <a:solidFill>
                <a:schemeClr val="lt1"/>
              </a:solidFill>
            </a:endParaRPr>
          </a:p>
        </p:txBody>
      </p:sp>
      <p:grpSp>
        <p:nvGrpSpPr>
          <p:cNvPr id="111" name="Google Shape;111;p19"/>
          <p:cNvGrpSpPr/>
          <p:nvPr/>
        </p:nvGrpSpPr>
        <p:grpSpPr>
          <a:xfrm>
            <a:off x="912820" y="1610215"/>
            <a:ext cx="198900" cy="593656"/>
            <a:chOff x="777447" y="1610215"/>
            <a:chExt cx="198900" cy="593656"/>
          </a:xfrm>
        </p:grpSpPr>
        <p:cxnSp>
          <p:nvCxnSpPr>
            <p:cNvPr id="112" name="Google Shape;112;p19"/>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113" name="Google Shape;113;p19"/>
            <p:cNvSpPr/>
            <p:nvPr/>
          </p:nvSpPr>
          <p:spPr>
            <a:xfrm>
              <a:off x="777447"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9"/>
          <p:cNvSpPr txBox="1">
            <a:spLocks noGrp="1"/>
          </p:cNvSpPr>
          <p:nvPr>
            <p:ph type="body" idx="4294967295"/>
          </p:nvPr>
        </p:nvSpPr>
        <p:spPr>
          <a:xfrm>
            <a:off x="318375" y="374700"/>
            <a:ext cx="2598900" cy="101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$1,494,334 in funding was distributed to  agencies in FY 624_525</a:t>
            </a:r>
            <a:endParaRPr sz="1600"/>
          </a:p>
        </p:txBody>
      </p:sp>
      <p:sp>
        <p:nvSpPr>
          <p:cNvPr id="115" name="Google Shape;115;p19"/>
          <p:cNvSpPr/>
          <p:nvPr/>
        </p:nvSpPr>
        <p:spPr>
          <a:xfrm>
            <a:off x="1817054"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body" idx="4294967295"/>
          </p:nvPr>
        </p:nvSpPr>
        <p:spPr>
          <a:xfrm>
            <a:off x="2126317"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Theory of Change</a:t>
            </a:r>
            <a:endParaRPr>
              <a:solidFill>
                <a:schemeClr val="lt1"/>
              </a:solidFill>
            </a:endParaRPr>
          </a:p>
        </p:txBody>
      </p:sp>
      <p:grpSp>
        <p:nvGrpSpPr>
          <p:cNvPr id="117" name="Google Shape;117;p19"/>
          <p:cNvGrpSpPr/>
          <p:nvPr/>
        </p:nvGrpSpPr>
        <p:grpSpPr>
          <a:xfrm>
            <a:off x="2266282" y="2938958"/>
            <a:ext cx="198900" cy="593656"/>
            <a:chOff x="2223534" y="2938958"/>
            <a:chExt cx="198900" cy="593656"/>
          </a:xfrm>
        </p:grpSpPr>
        <p:cxnSp>
          <p:nvCxnSpPr>
            <p:cNvPr id="118" name="Google Shape;118;p19"/>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119" name="Google Shape;119;p19"/>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9"/>
          <p:cNvSpPr txBox="1">
            <a:spLocks noGrp="1"/>
          </p:cNvSpPr>
          <p:nvPr>
            <p:ph type="body" idx="4294967295"/>
          </p:nvPr>
        </p:nvSpPr>
        <p:spPr>
          <a:xfrm>
            <a:off x="1244337"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WMRHA Board adopts Theory of Change</a:t>
            </a:r>
            <a:endParaRPr sz="1600"/>
          </a:p>
        </p:txBody>
      </p:sp>
      <p:sp>
        <p:nvSpPr>
          <p:cNvPr id="121" name="Google Shape;121;p19"/>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22" name="Google Shape;122;p19"/>
          <p:cNvSpPr txBox="1">
            <a:spLocks noGrp="1"/>
          </p:cNvSpPr>
          <p:nvPr>
            <p:ph type="body" idx="4294967295"/>
          </p:nvPr>
        </p:nvSpPr>
        <p:spPr>
          <a:xfrm>
            <a:off x="3629863" y="2336550"/>
            <a:ext cx="15936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Community</a:t>
            </a:r>
            <a:endParaRPr>
              <a:solidFill>
                <a:schemeClr val="lt1"/>
              </a:solidFill>
            </a:endParaRPr>
          </a:p>
          <a:p>
            <a:pPr marL="0" lvl="0" indent="0" algn="ctr" rtl="0">
              <a:lnSpc>
                <a:spcPct val="100000"/>
              </a:lnSpc>
              <a:spcBef>
                <a:spcPts val="0"/>
              </a:spcBef>
              <a:spcAft>
                <a:spcPts val="0"/>
              </a:spcAft>
              <a:buNone/>
            </a:pPr>
            <a:r>
              <a:rPr lang="en">
                <a:solidFill>
                  <a:schemeClr val="lt1"/>
                </a:solidFill>
              </a:rPr>
              <a:t>Connections</a:t>
            </a:r>
            <a:endParaRPr>
              <a:solidFill>
                <a:schemeClr val="lt1"/>
              </a:solidFill>
            </a:endParaRPr>
          </a:p>
        </p:txBody>
      </p:sp>
      <p:grpSp>
        <p:nvGrpSpPr>
          <p:cNvPr id="123" name="Google Shape;123;p19"/>
          <p:cNvGrpSpPr/>
          <p:nvPr/>
        </p:nvGrpSpPr>
        <p:grpSpPr>
          <a:xfrm>
            <a:off x="4058732" y="1610215"/>
            <a:ext cx="198900" cy="593656"/>
            <a:chOff x="3918084" y="1610215"/>
            <a:chExt cx="198900" cy="593656"/>
          </a:xfrm>
        </p:grpSpPr>
        <p:cxnSp>
          <p:nvCxnSpPr>
            <p:cNvPr id="124" name="Google Shape;124;p19"/>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125" name="Google Shape;125;p19"/>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9"/>
          <p:cNvSpPr txBox="1">
            <a:spLocks noGrp="1"/>
          </p:cNvSpPr>
          <p:nvPr>
            <p:ph type="body" idx="4294967295"/>
          </p:nvPr>
        </p:nvSpPr>
        <p:spPr>
          <a:xfrm>
            <a:off x="3304094"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Resource Directory and Guide Updated 2025 and 2026</a:t>
            </a:r>
            <a:endParaRPr sz="1600"/>
          </a:p>
        </p:txBody>
      </p:sp>
      <p:sp>
        <p:nvSpPr>
          <p:cNvPr id="127" name="Google Shape;127;p19"/>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28" name="Google Shape;128;p19"/>
          <p:cNvSpPr txBox="1">
            <a:spLocks noGrp="1"/>
          </p:cNvSpPr>
          <p:nvPr>
            <p:ph type="body" idx="4294967295"/>
          </p:nvPr>
        </p:nvSpPr>
        <p:spPr>
          <a:xfrm>
            <a:off x="5416699"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MCFNS </a:t>
            </a:r>
            <a:endParaRPr>
              <a:solidFill>
                <a:schemeClr val="lt1"/>
              </a:solidFill>
            </a:endParaRPr>
          </a:p>
        </p:txBody>
      </p:sp>
      <p:grpSp>
        <p:nvGrpSpPr>
          <p:cNvPr id="129" name="Google Shape;129;p19"/>
          <p:cNvGrpSpPr/>
          <p:nvPr/>
        </p:nvGrpSpPr>
        <p:grpSpPr>
          <a:xfrm>
            <a:off x="5973070" y="2938958"/>
            <a:ext cx="198900" cy="593656"/>
            <a:chOff x="5958946" y="2938958"/>
            <a:chExt cx="198900" cy="593656"/>
          </a:xfrm>
        </p:grpSpPr>
        <p:cxnSp>
          <p:nvCxnSpPr>
            <p:cNvPr id="130" name="Google Shape;130;p19"/>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131" name="Google Shape;131;p19"/>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19"/>
          <p:cNvSpPr txBox="1">
            <a:spLocks noGrp="1"/>
          </p:cNvSpPr>
          <p:nvPr>
            <p:ph type="body" idx="4294967295"/>
          </p:nvPr>
        </p:nvSpPr>
        <p:spPr>
          <a:xfrm>
            <a:off x="5126902"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MCFNS Food Security Gaps Analysis Report Completed 2026</a:t>
            </a:r>
            <a:endParaRPr sz="1600"/>
          </a:p>
        </p:txBody>
      </p:sp>
      <p:sp>
        <p:nvSpPr>
          <p:cNvPr id="133" name="Google Shape;133;p19"/>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34" name="Google Shape;134;p19"/>
          <p:cNvSpPr txBox="1">
            <a:spLocks noGrp="1"/>
          </p:cNvSpPr>
          <p:nvPr>
            <p:ph type="body" idx="4294967295"/>
          </p:nvPr>
        </p:nvSpPr>
        <p:spPr>
          <a:xfrm>
            <a:off x="7111512"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VAEH</a:t>
            </a:r>
            <a:endParaRPr>
              <a:solidFill>
                <a:schemeClr val="lt1"/>
              </a:solidFill>
            </a:endParaRPr>
          </a:p>
        </p:txBody>
      </p:sp>
      <p:grpSp>
        <p:nvGrpSpPr>
          <p:cNvPr id="135" name="Google Shape;135;p19"/>
          <p:cNvGrpSpPr/>
          <p:nvPr/>
        </p:nvGrpSpPr>
        <p:grpSpPr>
          <a:xfrm>
            <a:off x="7669807" y="1610215"/>
            <a:ext cx="198900" cy="593656"/>
            <a:chOff x="3918084" y="1610215"/>
            <a:chExt cx="198900" cy="593656"/>
          </a:xfrm>
        </p:grpSpPr>
        <p:cxnSp>
          <p:nvCxnSpPr>
            <p:cNvPr id="136" name="Google Shape;136;p19"/>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137" name="Google Shape;137;p19"/>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9"/>
          <p:cNvSpPr txBox="1">
            <a:spLocks noGrp="1"/>
          </p:cNvSpPr>
          <p:nvPr>
            <p:ph type="body" idx="4294967295"/>
          </p:nvPr>
        </p:nvSpPr>
        <p:spPr>
          <a:xfrm>
            <a:off x="6284724" y="374700"/>
            <a:ext cx="26439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Permanent Supportive Housing Project Underway 2025 &amp; 2026</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0" title="WMRHA Theory of Change_Horizontal_Slide_v2.jpg"/>
          <p:cNvPicPr preferRelativeResize="0"/>
          <p:nvPr/>
        </p:nvPicPr>
        <p:blipFill>
          <a:blip r:embed="rId3">
            <a:alphaModFix/>
          </a:blip>
          <a:stretch>
            <a:fillRect/>
          </a:stretch>
        </p:blipFill>
        <p:spPr>
          <a:xfrm>
            <a:off x="425650" y="304800"/>
            <a:ext cx="8538881" cy="4838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WMRHA Membership: JOIN US!</a:t>
            </a:r>
            <a:endParaRPr/>
          </a:p>
        </p:txBody>
      </p:sp>
      <p:sp>
        <p:nvSpPr>
          <p:cNvPr id="149" name="Google Shape;149;p21"/>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B5394"/>
              </a:buClr>
              <a:buSzPts val="1400"/>
              <a:buChar char="●"/>
            </a:pPr>
            <a:r>
              <a:rPr lang="en">
                <a:solidFill>
                  <a:srgbClr val="0B5394"/>
                </a:solidFill>
              </a:rPr>
              <a:t>The WMRHA Board approved implementing membership in WMRHA.</a:t>
            </a:r>
            <a:endParaRPr>
              <a:solidFill>
                <a:srgbClr val="0B5394"/>
              </a:solidFill>
            </a:endParaRPr>
          </a:p>
          <a:p>
            <a:pPr marL="457200" lvl="0" indent="-317500" algn="l" rtl="0">
              <a:spcBef>
                <a:spcPts val="0"/>
              </a:spcBef>
              <a:spcAft>
                <a:spcPts val="0"/>
              </a:spcAft>
              <a:buClr>
                <a:srgbClr val="0B5394"/>
              </a:buClr>
              <a:buSzPts val="1400"/>
              <a:buChar char="●"/>
            </a:pPr>
            <a:r>
              <a:rPr lang="en">
                <a:solidFill>
                  <a:srgbClr val="0B5394"/>
                </a:solidFill>
              </a:rPr>
              <a:t>Membership will enhance and expand what WMRHA can offer to partners.</a:t>
            </a:r>
            <a:endParaRPr>
              <a:solidFill>
                <a:srgbClr val="0B5394"/>
              </a:solidFill>
            </a:endParaRPr>
          </a:p>
          <a:p>
            <a:pPr marL="457200" lvl="0" indent="-317500" algn="l" rtl="0">
              <a:spcBef>
                <a:spcPts val="0"/>
              </a:spcBef>
              <a:spcAft>
                <a:spcPts val="0"/>
              </a:spcAft>
              <a:buClr>
                <a:srgbClr val="0B5394"/>
              </a:buClr>
              <a:buSzPts val="1400"/>
              <a:buChar char="●"/>
            </a:pPr>
            <a:r>
              <a:rPr lang="en">
                <a:solidFill>
                  <a:srgbClr val="0B5394"/>
                </a:solidFill>
              </a:rPr>
              <a:t>Membership will be based on a sliding fee scale based on budget size.</a:t>
            </a:r>
            <a:endParaRPr>
              <a:solidFill>
                <a:srgbClr val="0B5394"/>
              </a:solidFill>
            </a:endParaRPr>
          </a:p>
          <a:p>
            <a:pPr marL="457200" lvl="0" indent="-317500" algn="l" rtl="0">
              <a:spcBef>
                <a:spcPts val="0"/>
              </a:spcBef>
              <a:spcAft>
                <a:spcPts val="0"/>
              </a:spcAft>
              <a:buClr>
                <a:srgbClr val="0B5394"/>
              </a:buClr>
              <a:buSzPts val="1400"/>
              <a:buChar char="●"/>
            </a:pPr>
            <a:r>
              <a:rPr lang="en">
                <a:solidFill>
                  <a:srgbClr val="0B5394"/>
                </a:solidFill>
              </a:rPr>
              <a:t>WMRHA will hold a meeting in May to share specifics and answer follow-up questions.</a:t>
            </a:r>
            <a:endParaRPr>
              <a:solidFill>
                <a:srgbClr val="0B5394"/>
              </a:solidFil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50" name="Google Shape;150;p21"/>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B5394"/>
                </a:solidFill>
              </a:rPr>
              <a:t>Why membership now?</a:t>
            </a:r>
            <a:endParaRPr b="1" u="sng">
              <a:solidFill>
                <a:srgbClr val="0B5394"/>
              </a:solidFill>
            </a:endParaRPr>
          </a:p>
          <a:p>
            <a:pPr marL="0" lvl="0" indent="0" algn="l" rtl="0">
              <a:spcBef>
                <a:spcPts val="1600"/>
              </a:spcBef>
              <a:spcAft>
                <a:spcPts val="1600"/>
              </a:spcAft>
              <a:buNone/>
            </a:pPr>
            <a:r>
              <a:rPr lang="en">
                <a:solidFill>
                  <a:srgbClr val="0B5394"/>
                </a:solidFill>
              </a:rPr>
              <a:t>Alliance membership increases engagement and sustainability to ensure that WMRHA can continue to offer a high-level of service and support collaboration and expansion of funding to the region.</a:t>
            </a:r>
            <a:endParaRPr>
              <a:solidFill>
                <a:srgbClr val="0B5394"/>
              </a:solidFil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1237</Words>
  <Application>Microsoft Office PowerPoint</Application>
  <PresentationFormat>On-screen Show (16:9)</PresentationFormat>
  <Paragraphs>125</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Roboto</vt:lpstr>
      <vt:lpstr>Arial</vt:lpstr>
      <vt:lpstr>Times New Roman</vt:lpstr>
      <vt:lpstr>Material</vt:lpstr>
      <vt:lpstr> Quarterly Meeting</vt:lpstr>
      <vt:lpstr> Quarterly Meeting Agenda</vt:lpstr>
      <vt:lpstr>Celebrating more than 10 years of impact!</vt:lpstr>
      <vt:lpstr>Advancing Health and Building Hope</vt:lpstr>
      <vt:lpstr>Looking Forward</vt:lpstr>
      <vt:lpstr>A Heartfelt Thank You</vt:lpstr>
      <vt:lpstr>PowerPoint Presentation</vt:lpstr>
      <vt:lpstr>PowerPoint Presentation</vt:lpstr>
      <vt:lpstr>WMRHA Membership: JOIN US!</vt:lpstr>
      <vt:lpstr>Membership Benefits </vt:lpstr>
      <vt:lpstr>Potential Future Benefits</vt:lpstr>
      <vt:lpstr>Membership Sliding Scale Fees</vt:lpstr>
      <vt:lpstr>MCFNS Gap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VAEH Impact</vt:lpstr>
      <vt:lpstr>Housing Outcomes</vt:lpstr>
      <vt:lpstr>Average Length to Housing and Quality Data</vt:lpstr>
      <vt:lpstr>Resource Directory and Guide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Cristina Gair</dc:creator>
  <cp:lastModifiedBy>Cristina Gair</cp:lastModifiedBy>
  <cp:revision>1</cp:revision>
  <dcterms:modified xsi:type="dcterms:W3CDTF">2026-04-20T20:38:25Z</dcterms:modified>
</cp:coreProperties>
</file>