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3"/>
    <p:sldMasterId id="2147483690" r:id="rId4"/>
  </p:sldMasterIdLst>
  <p:notesMasterIdLst>
    <p:notesMasterId r:id="rId26"/>
  </p:notesMasterIdLst>
  <p:sldIdLst>
    <p:sldId id="728" r:id="rId5"/>
    <p:sldId id="737" r:id="rId6"/>
    <p:sldId id="738" r:id="rId7"/>
    <p:sldId id="739" r:id="rId8"/>
    <p:sldId id="733" r:id="rId9"/>
    <p:sldId id="641" r:id="rId10"/>
    <p:sldId id="647" r:id="rId11"/>
    <p:sldId id="258" r:id="rId12"/>
    <p:sldId id="373" r:id="rId13"/>
    <p:sldId id="272" r:id="rId14"/>
    <p:sldId id="273" r:id="rId15"/>
    <p:sldId id="679" r:id="rId16"/>
    <p:sldId id="615" r:id="rId17"/>
    <p:sldId id="646" r:id="rId18"/>
    <p:sldId id="470" r:id="rId19"/>
    <p:sldId id="650" r:id="rId20"/>
    <p:sldId id="696" r:id="rId21"/>
    <p:sldId id="734" r:id="rId22"/>
    <p:sldId id="732" r:id="rId23"/>
    <p:sldId id="73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35990F-AB95-9B4D-C232-BA61F2D45134}" name="Lori Weigel" initials="LW" userId="Lori Weigel" providerId="None"/>
  <p188:author id="{73205661-C56E-A736-FD77-46BA317B5C46}" name="Kyle Legleiter" initials="KL" userId="S::klegleiter@ColoradoHealth.org::3ca608e5-cd97-4ef6-8fb2-f00f5c61f7fb" providerId="AD"/>
  <p188:author id="{098C757F-0C07-B0BC-0E0A-138981B1338F}" name="Lucia Del Puppo" initials="LD" userId="S::Lucia@fm3research.com::26a18e88-3621-4b36-a7da-925342b2619d" providerId="AD"/>
  <p188:author id="{246BCE9B-E004-0512-8CCD-9BA872131040}" name="Lucia Del Puppo" initials="LDP" userId="S::Lucia@fm3research.onmicrosoft.com::26a18e88-3621-4b36-a7da-925342b2619d" providerId="AD"/>
  <p188:author id="{D5F740AF-457D-C07C-B7E3-B2CE06C38B6F}" name="Liz Mares-Kim" initials="LM" userId="S::liz@fm3research.onmicrosoft.com::eabedbd8-7c7a-485f-924b-a77f77221c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tin Montoya" initials="AM" lastIdx="1" clrIdx="0">
    <p:extLst>
      <p:ext uri="{19B8F6BF-5375-455C-9EA6-DF929625EA0E}">
        <p15:presenceInfo xmlns:p15="http://schemas.microsoft.com/office/powerpoint/2012/main" userId="S-1-5-21-2566633408-538432786-757074863-8663" providerId="AD"/>
      </p:ext>
    </p:extLst>
  </p:cmAuthor>
  <p:cmAuthor id="2" name="Kyle Legleiter" initials="KL" lastIdx="1" clrIdx="1">
    <p:extLst>
      <p:ext uri="{19B8F6BF-5375-455C-9EA6-DF929625EA0E}">
        <p15:presenceInfo xmlns:p15="http://schemas.microsoft.com/office/powerpoint/2012/main" userId="S-1-5-21-2566633408-538432786-757074863-5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E8622A"/>
    <a:srgbClr val="2961C0"/>
    <a:srgbClr val="B3D6E3"/>
    <a:srgbClr val="6B919F"/>
    <a:srgbClr val="CDCDCF"/>
    <a:srgbClr val="0C96B5"/>
    <a:srgbClr val="485A84"/>
    <a:srgbClr val="A71930"/>
    <a:srgbClr val="3E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6B964-5873-4F6D-A9AC-C8B4FAF491C5}" v="33" dt="2026-04-13T21:53:17.358"/>
  </p1510:revLst>
</p1510:revInfo>
</file>

<file path=ppt/tableStyles.xml><?xml version="1.0" encoding="utf-8"?>
<a:tblStyleLst xmlns:a="http://schemas.openxmlformats.org/drawingml/2006/main" def="{073A0DAA-6AF3-43AB-8588-CEC1D06C72B9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4772" autoAdjust="0"/>
  </p:normalViewPr>
  <p:slideViewPr>
    <p:cSldViewPr snapToGrid="0" snapToObjects="1">
      <p:cViewPr varScale="1">
        <p:scale>
          <a:sx n="71" d="100"/>
          <a:sy n="71" d="100"/>
        </p:scale>
        <p:origin x="1219" y="48"/>
      </p:cViewPr>
      <p:guideLst/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2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91009893137429"/>
          <c:y val="3.0977153833378662E-2"/>
          <c:w val="0.46709603587561982"/>
          <c:h val="0.90224805156446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2D334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The scenery and natural beauty of the state</c:v>
                </c:pt>
                <c:pt idx="1">
                  <c:v>Access to outdoor activities (hiking, skiing, camping, fishing, etc.)</c:v>
                </c:pt>
                <c:pt idx="2">
                  <c:v>A strong sense of community and neighborliness</c:v>
                </c:pt>
                <c:pt idx="3">
                  <c:v>Politics/Liberal people/Progressive values</c:v>
                </c:pt>
                <c:pt idx="4">
                  <c:v>An inclusive culture</c:v>
                </c:pt>
                <c:pt idx="5">
                  <c:v>Support for a healthy and active lifestyle</c:v>
                </c:pt>
                <c:pt idx="6">
                  <c:v>Nothing/Don’t like it anymore/General negative</c:v>
                </c:pt>
                <c:pt idx="7">
                  <c:v>A relaxed and laid-back atmosphere</c:v>
                </c:pt>
                <c:pt idx="8">
                  <c:v>A focus on environmental protection and sustainability</c:v>
                </c:pt>
                <c:pt idx="9">
                  <c:v>Good jobs and professional opportunities</c:v>
                </c:pt>
                <c:pt idx="10">
                  <c:v>A diverse population</c:v>
                </c:pt>
                <c:pt idx="11">
                  <c:v>A healthy balance between work and leisure time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0.34</c:v>
                </c:pt>
                <c:pt idx="1">
                  <c:v>0.3</c:v>
                </c:pt>
                <c:pt idx="2">
                  <c:v>0.16</c:v>
                </c:pt>
                <c:pt idx="3">
                  <c:v>0.06</c:v>
                </c:pt>
                <c:pt idx="4">
                  <c:v>0.05</c:v>
                </c:pt>
                <c:pt idx="5">
                  <c:v>0.04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6-4739-85F0-7CDE51D3BD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048459055"/>
        <c:axId val="1048455727"/>
      </c:barChart>
      <c:catAx>
        <c:axId val="10484590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ts val="12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5727"/>
        <c:crosses val="autoZero"/>
        <c:auto val="1"/>
        <c:lblAlgn val="ctr"/>
        <c:lblOffset val="2"/>
        <c:noMultiLvlLbl val="0"/>
      </c:catAx>
      <c:valAx>
        <c:axId val="104845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9055"/>
        <c:crosses val="max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41913728933618"/>
          <c:y val="3.0977175786270347E-2"/>
          <c:w val="0.4794328163806903"/>
          <c:h val="0.90224805156446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2D334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Government/Politics</c:v>
                </c:pt>
                <c:pt idx="1">
                  <c:v>Cost of living/Inflation</c:v>
                </c:pt>
                <c:pt idx="2">
                  <c:v>Housing affordability</c:v>
                </c:pt>
                <c:pt idx="3">
                  <c:v>Immigration/Crisis at the border/Border security/Deportations</c:v>
                </c:pt>
                <c:pt idx="4">
                  <c:v>Homelessness</c:v>
                </c:pt>
                <c:pt idx="5">
                  <c:v>2A/Gun rights</c:v>
                </c:pt>
                <c:pt idx="6">
                  <c:v>Climate change/Environment</c:v>
                </c:pt>
                <c:pt idx="7">
                  <c:v>Economy/Jobs</c:v>
                </c:pt>
                <c:pt idx="8">
                  <c:v>Overpopulation/Growth/Overdevelopment</c:v>
                </c:pt>
                <c:pt idx="9">
                  <c:v>Public safety/Crime</c:v>
                </c:pt>
                <c:pt idx="10">
                  <c:v>Social justice/Racism</c:v>
                </c:pt>
                <c:pt idx="11">
                  <c:v>Education</c:v>
                </c:pt>
                <c:pt idx="12">
                  <c:v>Healthcare/Health insurance/Health</c:v>
                </c:pt>
                <c:pt idx="13">
                  <c:v>Taxes</c:v>
                </c:pt>
                <c:pt idx="14">
                  <c:v>Alcohol/Drug use/Opioid crisis </c:v>
                </c:pt>
                <c:pt idx="15">
                  <c:v>Roads/Infrastructure</c:v>
                </c:pt>
                <c:pt idx="16">
                  <c:v>Water</c:v>
                </c:pt>
                <c:pt idx="17">
                  <c:v>Immigration/Need for reform/Path to citizenship/Better treatment</c:v>
                </c:pt>
                <c:pt idx="18">
                  <c:v>Traffic/Congestion</c:v>
                </c:pt>
                <c:pt idx="19">
                  <c:v>Wildfires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0.32</c:v>
                </c:pt>
                <c:pt idx="1">
                  <c:v>0.13</c:v>
                </c:pt>
                <c:pt idx="2">
                  <c:v>0.1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6-4739-85F0-7CDE51D3BD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048459055"/>
        <c:axId val="1048455727"/>
      </c:barChart>
      <c:catAx>
        <c:axId val="10484590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ts val="1200"/>
              </a:lnSpc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5727"/>
        <c:crosses val="autoZero"/>
        <c:auto val="1"/>
        <c:lblAlgn val="ctr"/>
        <c:lblOffset val="2"/>
        <c:noMultiLvlLbl val="0"/>
      </c:catAx>
      <c:valAx>
        <c:axId val="104845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9055"/>
        <c:crosses val="max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57756169349025"/>
          <c:y val="3.1640358965194924E-2"/>
          <c:w val="0.67029151713838175"/>
          <c:h val="0.825243525447160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Ext. Ser. Prob.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The rising cost of living</c:v>
                </c:pt>
                <c:pt idx="1">
                  <c:v>The cost of housing</c:v>
                </c:pt>
                <c:pt idx="2">
                  <c:v>The cost of healthcare</c:v>
                </c:pt>
                <c:pt idx="3">
                  <c:v>Homelessness</c:v>
                </c:pt>
                <c:pt idx="4">
                  <c:v>Drug overdoses</c:v>
                </c:pt>
                <c:pt idx="5">
                  <c:v>Mental health</c:v>
                </c:pt>
                <c:pt idx="6">
                  <c:v>Jobs and the economy</c:v>
                </c:pt>
                <c:pt idx="7">
                  <c:v>Wildfires or other natural disasters</c:v>
                </c:pt>
                <c:pt idx="8">
                  <c:v>Crime, in general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0.56999999999999995</c:v>
                </c:pt>
                <c:pt idx="1">
                  <c:v>0.55000000000000004</c:v>
                </c:pt>
                <c:pt idx="2">
                  <c:v>0.44</c:v>
                </c:pt>
                <c:pt idx="3">
                  <c:v>0.37</c:v>
                </c:pt>
                <c:pt idx="4">
                  <c:v>0.32</c:v>
                </c:pt>
                <c:pt idx="5">
                  <c:v>0.24</c:v>
                </c:pt>
                <c:pt idx="6">
                  <c:v>0.26</c:v>
                </c:pt>
                <c:pt idx="7">
                  <c:v>0.23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9-45D8-9AB2-44C9EDBD38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Ser. Prob.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The rising cost of living</c:v>
                </c:pt>
                <c:pt idx="1">
                  <c:v>The cost of housing</c:v>
                </c:pt>
                <c:pt idx="2">
                  <c:v>The cost of healthcare</c:v>
                </c:pt>
                <c:pt idx="3">
                  <c:v>Homelessness</c:v>
                </c:pt>
                <c:pt idx="4">
                  <c:v>Drug overdoses</c:v>
                </c:pt>
                <c:pt idx="5">
                  <c:v>Mental health</c:v>
                </c:pt>
                <c:pt idx="6">
                  <c:v>Jobs and the economy</c:v>
                </c:pt>
                <c:pt idx="7">
                  <c:v>Wildfires or other natural disasters</c:v>
                </c:pt>
                <c:pt idx="8">
                  <c:v>Crime, in general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0.32</c:v>
                </c:pt>
                <c:pt idx="1">
                  <c:v>0.28999999999999998</c:v>
                </c:pt>
                <c:pt idx="2">
                  <c:v>0.31</c:v>
                </c:pt>
                <c:pt idx="3">
                  <c:v>0.37</c:v>
                </c:pt>
                <c:pt idx="4">
                  <c:v>0.33</c:v>
                </c:pt>
                <c:pt idx="5">
                  <c:v>0.35</c:v>
                </c:pt>
                <c:pt idx="6">
                  <c:v>0.32</c:v>
                </c:pt>
                <c:pt idx="7">
                  <c:v>0.34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9-45D8-9AB2-44C9EDBD38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Smwt. Ser. Prob.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The rising cost of living</c:v>
                </c:pt>
                <c:pt idx="1">
                  <c:v>The cost of housing</c:v>
                </c:pt>
                <c:pt idx="2">
                  <c:v>The cost of healthcare</c:v>
                </c:pt>
                <c:pt idx="3">
                  <c:v>Homelessness</c:v>
                </c:pt>
                <c:pt idx="4">
                  <c:v>Drug overdoses</c:v>
                </c:pt>
                <c:pt idx="5">
                  <c:v>Mental health</c:v>
                </c:pt>
                <c:pt idx="6">
                  <c:v>Jobs and the economy</c:v>
                </c:pt>
                <c:pt idx="7">
                  <c:v>Wildfires or other natural disasters</c:v>
                </c:pt>
                <c:pt idx="8">
                  <c:v>Crime, in general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0.09</c:v>
                </c:pt>
                <c:pt idx="1">
                  <c:v>0.13</c:v>
                </c:pt>
                <c:pt idx="2">
                  <c:v>0.16</c:v>
                </c:pt>
                <c:pt idx="3">
                  <c:v>0.21</c:v>
                </c:pt>
                <c:pt idx="4">
                  <c:v>0.24</c:v>
                </c:pt>
                <c:pt idx="5">
                  <c:v>0.3</c:v>
                </c:pt>
                <c:pt idx="6">
                  <c:v>0.28000000000000003</c:v>
                </c:pt>
                <c:pt idx="7">
                  <c:v>0.31</c:v>
                </c:pt>
                <c:pt idx="8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9-45D8-9AB2-44C9EDBD38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Too Ser. Prob.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16-41F3-AC6D-E76F83A7A14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16-41F3-AC6D-E76F83A7A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The rising cost of living</c:v>
                </c:pt>
                <c:pt idx="1">
                  <c:v>The cost of housing</c:v>
                </c:pt>
                <c:pt idx="2">
                  <c:v>The cost of healthcare</c:v>
                </c:pt>
                <c:pt idx="3">
                  <c:v>Homelessness</c:v>
                </c:pt>
                <c:pt idx="4">
                  <c:v>Drug overdoses</c:v>
                </c:pt>
                <c:pt idx="5">
                  <c:v>Mental health</c:v>
                </c:pt>
                <c:pt idx="6">
                  <c:v>Jobs and the economy</c:v>
                </c:pt>
                <c:pt idx="7">
                  <c:v>Wildfires or other natural disasters</c:v>
                </c:pt>
                <c:pt idx="8">
                  <c:v>Crime, in general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0.02</c:v>
                </c:pt>
                <c:pt idx="1">
                  <c:v>0.03</c:v>
                </c:pt>
                <c:pt idx="2">
                  <c:v>0.06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0.12</c:v>
                </c:pt>
                <c:pt idx="7">
                  <c:v>0.12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49-45D8-9AB2-44C9EDBD38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9A-4801-B400-30152903B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The rising cost of living</c:v>
                </c:pt>
                <c:pt idx="1">
                  <c:v>The cost of housing</c:v>
                </c:pt>
                <c:pt idx="2">
                  <c:v>The cost of healthcare</c:v>
                </c:pt>
                <c:pt idx="3">
                  <c:v>Homelessness</c:v>
                </c:pt>
                <c:pt idx="4">
                  <c:v>Drug overdoses</c:v>
                </c:pt>
                <c:pt idx="5">
                  <c:v>Mental health</c:v>
                </c:pt>
                <c:pt idx="6">
                  <c:v>Jobs and the economy</c:v>
                </c:pt>
                <c:pt idx="7">
                  <c:v>Wildfires or other natural disasters</c:v>
                </c:pt>
                <c:pt idx="8">
                  <c:v>Crime, in general</c:v>
                </c:pt>
              </c:strCache>
            </c:strRef>
          </c:cat>
          <c:val>
            <c:numRef>
              <c:f>Sheet1!$F$2:$F$10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0.01</c:v>
                </c:pt>
                <c:pt idx="4">
                  <c:v>0.04</c:v>
                </c:pt>
                <c:pt idx="5">
                  <c:v>0.02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49-45D8-9AB2-44C9EDBD3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048459055"/>
        <c:axId val="1048455727"/>
      </c:barChart>
      <c:catAx>
        <c:axId val="10484590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5727"/>
        <c:crosses val="autoZero"/>
        <c:auto val="1"/>
        <c:lblAlgn val="ctr"/>
        <c:lblOffset val="100"/>
        <c:noMultiLvlLbl val="0"/>
      </c:catAx>
      <c:valAx>
        <c:axId val="104845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9055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56013673949737"/>
          <c:y val="0.93246583939698047"/>
          <c:w val="0.68662479695915157"/>
          <c:h val="5.890497179432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53271086572794"/>
          <c:y val="3.2892839273626275E-2"/>
          <c:w val="0.69607933806878486"/>
          <c:h val="0.896202960826441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9-4A34-BB06-0AEB4AE4D6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9-4A34-BB06-0AEB4AE4D6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C9-4A34-BB06-0AEB4AE4D6E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C9-4A34-BB06-0AEB4AE4D6E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5C9-4A34-BB06-0AEB4AE4D6EB}"/>
              </c:ext>
            </c:extLst>
          </c:dPt>
          <c:dPt>
            <c:idx val="6"/>
            <c:invertIfNegative val="0"/>
            <c:bubble3D val="0"/>
            <c:spPr>
              <a:solidFill>
                <a:srgbClr val="FFC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C9-4A34-BB06-0AEB4AE4D6E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5C9-4A34-BB06-0AEB4AE4D6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worried</c:v>
                </c:pt>
                <c:pt idx="1">
                  <c:v>Somewhat worried</c:v>
                </c:pt>
                <c:pt idx="3">
                  <c:v>Not worried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0.42</c:v>
                </c:pt>
                <c:pt idx="3">
                  <c:v>0.28000000000000003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C9-4A34-BB06-0AEB4AE4D6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48459055"/>
        <c:axId val="1048455727"/>
      </c:barChart>
      <c:catAx>
        <c:axId val="10484590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500" b="0" i="0" u="none" strike="noStrike" kern="1200" baseline="0">
                <a:solidFill>
                  <a:srgbClr val="2D3342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8455727"/>
        <c:crosses val="autoZero"/>
        <c:auto val="1"/>
        <c:lblAlgn val="ctr"/>
        <c:lblOffset val="2"/>
        <c:noMultiLvlLbl val="0"/>
      </c:catAx>
      <c:valAx>
        <c:axId val="1048455727"/>
        <c:scaling>
          <c:orientation val="minMax"/>
          <c:max val="0.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8459055"/>
        <c:crosses val="max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90049146541252"/>
          <c:y val="3.1473072724876455E-2"/>
          <c:w val="0.43873663443076327"/>
          <c:h val="0.826167483156724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Montserrat" charset="0"/>
                    <a:cs typeface="Montserrat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Cut back on or go without other needs, like food or health care</c:v>
                </c:pt>
                <c:pt idx="1">
                  <c:v>Work multiple jobs, or more than you wanted to</c:v>
                </c:pt>
                <c:pt idx="3">
                  <c:v>Take on high-interest debt like credit card balances or
payday loans</c:v>
                </c:pt>
                <c:pt idx="4">
                  <c:v>Fall behind on other bills or payments </c:v>
                </c:pt>
                <c:pt idx="5">
                  <c:v>Stay in housing that was not right for you because you felt like you could not afford a new place</c:v>
                </c:pt>
                <c:pt idx="6">
                  <c:v>Sell property or important assets, like a car, that you would have liked to keep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0.22</c:v>
                </c:pt>
                <c:pt idx="4">
                  <c:v>0.21</c:v>
                </c:pt>
                <c:pt idx="5">
                  <c:v>0.18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D-4258-9B2F-BCA5C877C8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Montserrat" charset="0"/>
                    <a:cs typeface="Montserrat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Cut back on or go without other needs, like food or health care</c:v>
                </c:pt>
                <c:pt idx="1">
                  <c:v>Work multiple jobs, or more than you wanted to</c:v>
                </c:pt>
                <c:pt idx="3">
                  <c:v>Take on high-interest debt like credit card balances or
payday loans</c:v>
                </c:pt>
                <c:pt idx="4">
                  <c:v>Fall behind on other bills or payments </c:v>
                </c:pt>
                <c:pt idx="5">
                  <c:v>Stay in housing that was not right for you because you felt like you could not afford a new place</c:v>
                </c:pt>
                <c:pt idx="6">
                  <c:v>Sell property or important assets, like a car, that you would have liked to keep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0.73</c:v>
                </c:pt>
                <c:pt idx="1">
                  <c:v>0.73</c:v>
                </c:pt>
                <c:pt idx="2">
                  <c:v>0.73</c:v>
                </c:pt>
                <c:pt idx="3">
                  <c:v>0.75</c:v>
                </c:pt>
                <c:pt idx="4">
                  <c:v>0.76</c:v>
                </c:pt>
                <c:pt idx="5">
                  <c:v>0.81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D-4258-9B2F-BCA5C877C8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Cut back on or go without other needs, like food or health care</c:v>
                </c:pt>
                <c:pt idx="1">
                  <c:v>Work multiple jobs, or more than you wanted to</c:v>
                </c:pt>
                <c:pt idx="3">
                  <c:v>Take on high-interest debt like credit card balances or
payday loans</c:v>
                </c:pt>
                <c:pt idx="4">
                  <c:v>Fall behind on other bills or payments </c:v>
                </c:pt>
                <c:pt idx="5">
                  <c:v>Stay in housing that was not right for you because you felt like you could not afford a new place</c:v>
                </c:pt>
                <c:pt idx="6">
                  <c:v>Sell property or important assets, like a car, that you would have liked to keep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D-4258-9B2F-BCA5C877C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12095408"/>
        <c:axId val="2012098112"/>
      </c:barChart>
      <c:catAx>
        <c:axId val="201209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ts val="14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ontserrat" charset="0"/>
                <a:cs typeface="Montserrat" charset="0"/>
              </a:defRPr>
            </a:pPr>
            <a:endParaRPr lang="en-US"/>
          </a:p>
        </c:txPr>
        <c:crossAx val="2012098112"/>
        <c:crosses val="autoZero"/>
        <c:auto val="1"/>
        <c:lblAlgn val="ctr"/>
        <c:lblOffset val="0"/>
        <c:noMultiLvlLbl val="0"/>
      </c:catAx>
      <c:valAx>
        <c:axId val="201209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pPr>
            <a:endParaRPr lang="en-US"/>
          </a:p>
        </c:txPr>
        <c:crossAx val="2012095408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Montserrat" charset="0"/>
                <a:cs typeface="Montserrat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Montserrat" charset="0"/>
                <a:cs typeface="Montserrat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Montserrat" charset="0"/>
                <a:cs typeface="Montserrat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061767866265043"/>
          <c:y val="0.91623638441609034"/>
          <c:w val="0.19741963043210203"/>
          <c:h val="5.8639085313240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ontserrat" charset="0"/>
              <a:cs typeface="Montserrat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756041315094174"/>
          <c:y val="3.1640358965194924E-2"/>
          <c:w val="0.41348504677515574"/>
          <c:h val="0.833872714255850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(Very Ineffective)-3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Volunteering with organizations working on the social causes you care about</c:v>
                </c:pt>
                <c:pt idx="1">
                  <c:v>Communicating directly with policymakers</c:v>
                </c:pt>
                <c:pt idx="2">
                  <c:v>Speaking at public meetings of local government</c:v>
                </c:pt>
                <c:pt idx="3">
                  <c:v>*Publicly expressing your support for social causes</c:v>
                </c:pt>
                <c:pt idx="4">
                  <c:v>Stating your own opinion about social or political issues openly, even in settings where others may have opposing views</c:v>
                </c:pt>
                <c:pt idx="5">
                  <c:v>Publicly expressing your support for political candidates</c:v>
                </c:pt>
                <c:pt idx="6">
                  <c:v>*Publicly expressing your support for social causes
on social media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0.23</c:v>
                </c:pt>
                <c:pt idx="1">
                  <c:v>0.39999999999999997</c:v>
                </c:pt>
                <c:pt idx="2">
                  <c:v>0.39</c:v>
                </c:pt>
                <c:pt idx="3">
                  <c:v>0.44000000000000006</c:v>
                </c:pt>
                <c:pt idx="4">
                  <c:v>0.47</c:v>
                </c:pt>
                <c:pt idx="5">
                  <c:v>0.45999999999999996</c:v>
                </c:pt>
                <c:pt idx="6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2-44A7-8C8D-E9B0AB636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4-5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Volunteering with organizations working on the social causes you care about</c:v>
                </c:pt>
                <c:pt idx="1">
                  <c:v>Communicating directly with policymakers</c:v>
                </c:pt>
                <c:pt idx="2">
                  <c:v>Speaking at public meetings of local government</c:v>
                </c:pt>
                <c:pt idx="3">
                  <c:v>*Publicly expressing your support for social causes</c:v>
                </c:pt>
                <c:pt idx="4">
                  <c:v>Stating your own opinion about social or political issues openly, even in settings where others may have opposing views</c:v>
                </c:pt>
                <c:pt idx="5">
                  <c:v>Publicly expressing your support for political candidates</c:v>
                </c:pt>
                <c:pt idx="6">
                  <c:v>*Publicly expressing your support for social causes
on social media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0.33</c:v>
                </c:pt>
                <c:pt idx="1">
                  <c:v>0.29000000000000004</c:v>
                </c:pt>
                <c:pt idx="2">
                  <c:v>0.32</c:v>
                </c:pt>
                <c:pt idx="3">
                  <c:v>0.33999999999999997</c:v>
                </c:pt>
                <c:pt idx="4">
                  <c:v>0.33</c:v>
                </c:pt>
                <c:pt idx="5">
                  <c:v>0.35</c:v>
                </c:pt>
                <c:pt idx="6">
                  <c:v>0.22999999999999998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32-44A7-8C8D-E9B0AB636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6-7 (Very Effective)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Volunteering with organizations working on the social causes you care about</c:v>
                </c:pt>
                <c:pt idx="1">
                  <c:v>Communicating directly with policymakers</c:v>
                </c:pt>
                <c:pt idx="2">
                  <c:v>Speaking at public meetings of local government</c:v>
                </c:pt>
                <c:pt idx="3">
                  <c:v>*Publicly expressing your support for social causes</c:v>
                </c:pt>
                <c:pt idx="4">
                  <c:v>Stating your own opinion about social or political issues openly, even in settings where others may have opposing views</c:v>
                </c:pt>
                <c:pt idx="5">
                  <c:v>Publicly expressing your support for political candidates</c:v>
                </c:pt>
                <c:pt idx="6">
                  <c:v>*Publicly expressing your support for social causes
on social media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0.37</c:v>
                </c:pt>
                <c:pt idx="1">
                  <c:v>0.24</c:v>
                </c:pt>
                <c:pt idx="2">
                  <c:v>0.21000000000000002</c:v>
                </c:pt>
                <c:pt idx="3">
                  <c:v>0.2</c:v>
                </c:pt>
                <c:pt idx="4">
                  <c:v>0.16999999999999998</c:v>
                </c:pt>
                <c:pt idx="5">
                  <c:v>0.14000000000000001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2-44A7-8C8D-E9B0AB6365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00-4F8A-B041-0AB714D62AC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F00-4F8A-B041-0AB714D62AC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F00-4F8A-B041-0AB714D62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Volunteering with organizations working on the social causes you care about</c:v>
                </c:pt>
                <c:pt idx="1">
                  <c:v>Communicating directly with policymakers</c:v>
                </c:pt>
                <c:pt idx="2">
                  <c:v>Speaking at public meetings of local government</c:v>
                </c:pt>
                <c:pt idx="3">
                  <c:v>*Publicly expressing your support for social causes</c:v>
                </c:pt>
                <c:pt idx="4">
                  <c:v>Stating your own opinion about social or political issues openly, even in settings where others may have opposing views</c:v>
                </c:pt>
                <c:pt idx="5">
                  <c:v>Publicly expressing your support for political candidates</c:v>
                </c:pt>
                <c:pt idx="6">
                  <c:v>*Publicly expressing your support for social causes
on social media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32-44A7-8C8D-E9B0AB6365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48459055"/>
        <c:axId val="1048455727"/>
      </c:barChart>
      <c:catAx>
        <c:axId val="104845905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ts val="1600"/>
              </a:lnSpc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5727"/>
        <c:crosses val="autoZero"/>
        <c:auto val="1"/>
        <c:lblAlgn val="ctr"/>
        <c:lblOffset val="0"/>
        <c:noMultiLvlLbl val="0"/>
      </c:catAx>
      <c:valAx>
        <c:axId val="104845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9055"/>
        <c:crosses val="max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455697456883979"/>
          <c:y val="0.92671304685785416"/>
          <c:w val="0.44463707382594869"/>
          <c:h val="5.5444916218730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B847-ACAD-834B-947A-93CBCBF3473A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E3800-EAEB-8C4A-85AB-474EEB951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 part of our commitment to racial justice, we oversample African Americans, Asian Americans and Pacific Islanders, and Native Americans to ensure their voices are represented in the data.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continue to see most Coloradans saying they have experienced mental health strain in the past year.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Coloradans report that politics has contributed the most to mental health strain – more than even financial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6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62321-7B75-08BB-20D9-7A824B89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1746E-6D3A-AD12-502A-0F3A7EBBD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3A09A-2565-FD76-0A98-50F479615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DE1F4-C31F-FF0B-7350-7A0FDE67C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1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intended to give high level insights on how Coloradans are feeling - not as specific to regions as CHAS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5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TIMELINE and that this is a snapshot in time….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1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4A54-7652-47C2-D893-6CED2E721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E814D-59AF-7EFF-F2CA-95BCFE9DD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1737B-7B47-D30A-3822-CDCCAAF2C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C0310-0EB0-DDC6-837D-F41CBB52D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1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43% govt/politics on W. Slope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74eaea030d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74eaea030d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74dd234f80_11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u="sng" dirty="0"/>
              <a:t>REALLY DIFFERENT STORY FOR MEDICAID CLIENTS – INDICATORS ARE GETTING WORSE.  SEE FACT SHEET</a:t>
            </a:r>
          </a:p>
          <a:p>
            <a:endParaRPr lang="en-US" b="1" u="sng" dirty="0"/>
          </a:p>
          <a:p>
            <a:r>
              <a:rPr lang="en-US" b="1" u="sng" dirty="0"/>
              <a:t>40% skipped meals – up from 37% in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Nearly one-third are worried about affording enough food to feed themselves and their family.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602;g374dd234f80_1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E3800-EAEB-8C4A-85AB-474EEB9510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" y="2666492"/>
            <a:ext cx="12210553" cy="419150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450592"/>
            <a:ext cx="12192000" cy="44074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416" y="5292077"/>
            <a:ext cx="9144000" cy="360694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accent6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1353800" y="6642100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BD022-7125-D642-8635-6E1E2E10EF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718" y="585978"/>
            <a:ext cx="4457700" cy="13335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 flipV="1">
            <a:off x="0" y="2450592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5792" y="1685313"/>
            <a:ext cx="1961896" cy="28902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018032" y="3551996"/>
            <a:ext cx="6571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The Colorado Health Foundation Poll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63150" cy="6642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823444" y="483537"/>
            <a:ext cx="8351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3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23913" y="1877406"/>
            <a:ext cx="8609012" cy="42757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30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63150" cy="6642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B75B45-3B4D-4A3F-9355-71307371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671347"/>
            <a:ext cx="88901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86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7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adans on the Margins Copy">
  <p:cSld name="Coloradans on the Margins Copy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5" descr="A person balancing on a balanc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5"/>
          <p:cNvSpPr txBox="1">
            <a:spLocks noGrp="1"/>
          </p:cNvSpPr>
          <p:nvPr>
            <p:ph type="sldNum" idx="12"/>
          </p:nvPr>
        </p:nvSpPr>
        <p:spPr>
          <a:xfrm>
            <a:off x="11353800" y="6357895"/>
            <a:ext cx="7112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lvl="1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lvl="2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lvl="3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lvl="4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lvl="5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lvl="6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lvl="7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lvl="8" indent="0" algn="r">
              <a:spcBef>
                <a:spcPts val="0"/>
              </a:spcBef>
              <a:buNone/>
              <a:defRPr sz="800" b="0" i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100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5_Custom Layou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>
            <a:spLocks noGrp="1"/>
          </p:cNvSpPr>
          <p:nvPr>
            <p:ph type="sldNum" idx="12"/>
          </p:nvPr>
        </p:nvSpPr>
        <p:spPr>
          <a:xfrm>
            <a:off x="11353800" y="6357895"/>
            <a:ext cx="7112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44"/>
          <p:cNvSpPr/>
          <p:nvPr/>
        </p:nvSpPr>
        <p:spPr>
          <a:xfrm>
            <a:off x="0" y="-27782"/>
            <a:ext cx="12192000" cy="1935715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06E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309968" y="61787"/>
            <a:ext cx="11561761" cy="88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1" i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2"/>
          </p:nvPr>
        </p:nvSpPr>
        <p:spPr>
          <a:xfrm>
            <a:off x="309564" y="985839"/>
            <a:ext cx="11561761" cy="84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467" b="0" i="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 b="1">
                <a:solidFill>
                  <a:schemeClr val="accent3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 b="1">
                <a:solidFill>
                  <a:schemeClr val="accent3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 b="1">
                <a:solidFill>
                  <a:schemeClr val="accent3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 b="1">
                <a:solidFill>
                  <a:schemeClr val="accent3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4"/>
          <p:cNvSpPr/>
          <p:nvPr/>
        </p:nvSpPr>
        <p:spPr>
          <a:xfrm rot="10800000" flipH="1">
            <a:off x="0" y="6642101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1" y="6313823"/>
            <a:ext cx="496063" cy="49606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>
            <a:spLocks noGrp="1"/>
          </p:cNvSpPr>
          <p:nvPr>
            <p:ph type="body" idx="3"/>
          </p:nvPr>
        </p:nvSpPr>
        <p:spPr>
          <a:xfrm>
            <a:off x="660400" y="6357940"/>
            <a:ext cx="10693400" cy="28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 i="1"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92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" y="2666492"/>
            <a:ext cx="12210553" cy="419150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450592"/>
            <a:ext cx="12192000" cy="44074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416" y="5292077"/>
            <a:ext cx="9144000" cy="360694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accent6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1353800" y="6642100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BD022-7125-D642-8635-6E1E2E10EF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718" y="585978"/>
            <a:ext cx="4457700" cy="13335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 flipV="1">
            <a:off x="0" y="2450592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5792" y="1685313"/>
            <a:ext cx="1961896" cy="289029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018032" y="3551996"/>
            <a:ext cx="6571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The Colorado Health Foundation Poll</a:t>
            </a:r>
          </a:p>
        </p:txBody>
      </p:sp>
    </p:spTree>
    <p:extLst>
      <p:ext uri="{BB962C8B-B14F-4D97-AF65-F5344CB8AC3E}">
        <p14:creationId xmlns:p14="http://schemas.microsoft.com/office/powerpoint/2010/main" val="48686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7782"/>
            <a:ext cx="12192000" cy="1935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9966" y="61786"/>
            <a:ext cx="11561762" cy="882430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9563" y="985838"/>
            <a:ext cx="11561762" cy="842962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40" y="6313823"/>
            <a:ext cx="496062" cy="49606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1D7FA-0A94-410A-A0C7-E276613F6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6357938"/>
            <a:ext cx="10693400" cy="284162"/>
          </a:xfrm>
        </p:spPr>
        <p:txBody>
          <a:bodyPr anchor="b"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7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7782"/>
            <a:ext cx="12192000" cy="1935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9966" y="61786"/>
            <a:ext cx="11561762" cy="882430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9563" y="985838"/>
            <a:ext cx="11561762" cy="842962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BB5DF-EDC2-043F-C2CC-9A9AAD3A8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422" y="-27782"/>
            <a:ext cx="2519898" cy="19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4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048" y="365125"/>
            <a:ext cx="11375136" cy="605396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Montserrat Regular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53800" y="6642100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BD022-7125-D642-8635-6E1E2E10EF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1347"/>
            <a:ext cx="10515599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1072"/>
            <a:ext cx="10515600" cy="26258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63FF3-3082-0146-9045-A71664B0B9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6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7782"/>
            <a:ext cx="12192000" cy="1935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9966" y="61786"/>
            <a:ext cx="11561762" cy="882430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9563" y="985838"/>
            <a:ext cx="11561762" cy="842962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40" y="6313823"/>
            <a:ext cx="496062" cy="49606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1D7FA-0A94-410A-A0C7-E276613F6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6357938"/>
            <a:ext cx="10693400" cy="284162"/>
          </a:xfrm>
        </p:spPr>
        <p:txBody>
          <a:bodyPr anchor="b"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8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29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8199" y="1270000"/>
            <a:ext cx="8826500" cy="78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198" y="2273643"/>
            <a:ext cx="10515601" cy="217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00897" y="1446213"/>
            <a:ext cx="8538519" cy="468312"/>
          </a:xfrm>
        </p:spPr>
        <p:txBody>
          <a:bodyPr anchor="ctr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389474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65126"/>
            <a:ext cx="7543800" cy="9175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8200" y="0"/>
            <a:ext cx="2514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35050" y="812800"/>
            <a:ext cx="20447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35050" y="3873500"/>
            <a:ext cx="20447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10000" y="1470454"/>
            <a:ext cx="7543800" cy="44731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098807" y="1162050"/>
            <a:ext cx="1917185" cy="2362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93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63150" cy="6642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823444" y="483537"/>
            <a:ext cx="83515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3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23913" y="1877406"/>
            <a:ext cx="8609012" cy="427574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36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963150" cy="6642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B75B45-3B4D-4A3F-9355-71307371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671347"/>
            <a:ext cx="88901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38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2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7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0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-27782"/>
            <a:ext cx="12192000" cy="19357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9966" y="61786"/>
            <a:ext cx="11561762" cy="882430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09563" y="985838"/>
            <a:ext cx="11561762" cy="842962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BB5DF-EDC2-043F-C2CC-9A9AAD3A8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422" y="-27782"/>
            <a:ext cx="2519898" cy="19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048" y="365125"/>
            <a:ext cx="11375136" cy="605396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Montserrat Regular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53800" y="6642100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FBD022-7125-D642-8635-6E1E2E10EF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1347"/>
            <a:ext cx="10515599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1072"/>
            <a:ext cx="10515600" cy="26258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63FF3-3082-0146-9045-A71664B0B9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8199" y="1270000"/>
            <a:ext cx="8826500" cy="78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198" y="2273643"/>
            <a:ext cx="10515601" cy="217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00897" y="1446213"/>
            <a:ext cx="8538519" cy="468312"/>
          </a:xfrm>
        </p:spPr>
        <p:txBody>
          <a:bodyPr anchor="ctr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468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65126"/>
            <a:ext cx="7543800" cy="9175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642100"/>
            <a:ext cx="12192000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Regula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38200" y="0"/>
            <a:ext cx="2514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35050" y="812800"/>
            <a:ext cx="20447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35050" y="3873500"/>
            <a:ext cx="20447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" y="6269863"/>
            <a:ext cx="496062" cy="4960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810000" y="1470454"/>
            <a:ext cx="7543800" cy="44731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098807" y="1162050"/>
            <a:ext cx="1917185" cy="2362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7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9" r:id="rId3"/>
    <p:sldLayoutId id="2147483670" r:id="rId4"/>
    <p:sldLayoutId id="2147483685" r:id="rId5"/>
    <p:sldLayoutId id="2147483664" r:id="rId6"/>
    <p:sldLayoutId id="2147483665" r:id="rId7"/>
    <p:sldLayoutId id="2147483679" r:id="rId8"/>
    <p:sldLayoutId id="2147483680" r:id="rId9"/>
    <p:sldLayoutId id="2147483684" r:id="rId10"/>
    <p:sldLayoutId id="2147483686" r:id="rId11"/>
    <p:sldLayoutId id="2147483667" r:id="rId12"/>
    <p:sldLayoutId id="2147483668" r:id="rId13"/>
    <p:sldLayoutId id="2147483704" r:id="rId14"/>
    <p:sldLayoutId id="214748370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Montserrat Semi" charset="0"/>
          <a:ea typeface="Montserrat Semi" charset="0"/>
          <a:cs typeface="Montserrat S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7894"/>
            <a:ext cx="7112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68963FF3-3082-0146-9045-A71664B0B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2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Montserrat Semi" charset="0"/>
          <a:ea typeface="Montserrat Semi" charset="0"/>
          <a:cs typeface="Montserrat S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pulsepoll.org/" TargetMode="External"/><Relationship Id="rId5" Type="http://schemas.openxmlformats.org/officeDocument/2006/relationships/hyperlink" Target="https://leg.colorado.gov/find-my-legislator" TargetMode="External"/><Relationship Id="rId4" Type="http://schemas.openxmlformats.org/officeDocument/2006/relationships/hyperlink" Target="https://coloradohealth.org/legislative-district-profi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 Findings</a:t>
            </a:r>
          </a:p>
        </p:txBody>
      </p:sp>
    </p:spTree>
    <p:extLst>
      <p:ext uri="{BB962C8B-B14F-4D97-AF65-F5344CB8AC3E}">
        <p14:creationId xmlns:p14="http://schemas.microsoft.com/office/powerpoint/2010/main" val="138335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4"/>
          <p:cNvSpPr txBox="1">
            <a:spLocks noGrp="1"/>
          </p:cNvSpPr>
          <p:nvPr>
            <p:ph type="sldNum" idx="12"/>
          </p:nvPr>
        </p:nvSpPr>
        <p:spPr>
          <a:xfrm>
            <a:off x="11353800" y="6357895"/>
            <a:ext cx="711200" cy="215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605" name="Google Shape;605;p94"/>
          <p:cNvSpPr txBox="1">
            <a:spLocks noGrp="1"/>
          </p:cNvSpPr>
          <p:nvPr>
            <p:ph type="body" idx="1"/>
          </p:nvPr>
        </p:nvSpPr>
        <p:spPr>
          <a:xfrm>
            <a:off x="309968" y="61787"/>
            <a:ext cx="11561761" cy="882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"/>
              <a:t>A significant proportion of Coloradans have experienced financial challenges in the last year.</a:t>
            </a:r>
            <a:endParaRPr/>
          </a:p>
        </p:txBody>
      </p:sp>
      <p:sp>
        <p:nvSpPr>
          <p:cNvPr id="606" name="Google Shape;606;p94"/>
          <p:cNvSpPr txBox="1">
            <a:spLocks noGrp="1"/>
          </p:cNvSpPr>
          <p:nvPr>
            <p:ph type="body" idx="2"/>
          </p:nvPr>
        </p:nvSpPr>
        <p:spPr>
          <a:xfrm>
            <a:off x="309564" y="985839"/>
            <a:ext cx="11561761" cy="842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/>
              <a:t>Q23b. In the last 12 months, have you experienced any of the following?</a:t>
            </a:r>
            <a:endParaRPr/>
          </a:p>
          <a:p>
            <a:pPr marL="0" indent="0"/>
            <a:r>
              <a:rPr lang="en"/>
              <a:t>(% Yes)</a:t>
            </a:r>
            <a:endParaRPr/>
          </a:p>
        </p:txBody>
      </p:sp>
      <p:graphicFrame>
        <p:nvGraphicFramePr>
          <p:cNvPr id="607" name="Google Shape;607;p94"/>
          <p:cNvGraphicFramePr/>
          <p:nvPr/>
        </p:nvGraphicFramePr>
        <p:xfrm>
          <a:off x="309966" y="3791247"/>
          <a:ext cx="11468165" cy="230129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9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67" marR="91467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4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30%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Postponed medical care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4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33%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Postponed dental care</a:t>
                      </a:r>
                      <a:endParaRPr sz="15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4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19%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Had work hours cut back or wages reduced</a:t>
                      </a:r>
                      <a:endParaRPr sz="15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4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8%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Been laid off</a:t>
                      </a:r>
                      <a:endParaRPr sz="1500"/>
                    </a:p>
                  </a:txBody>
                  <a:tcPr marL="91467" marR="91467"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4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12%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Skipped meals because you couldn’t afford food</a:t>
                      </a:r>
                      <a:endParaRPr sz="1500"/>
                    </a:p>
                  </a:txBody>
                  <a:tcPr marL="91467" marR="91467" marT="45733" marB="4573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08" name="Google Shape;608;p94" descr="A red line drawing of a hand holding a circle with a cros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59" y="1996430"/>
            <a:ext cx="1815068" cy="181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4" descr="A red line drawing of a briefcase and a clock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11" y="1996430"/>
            <a:ext cx="1815068" cy="181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4" descr="A red line drawing of a person pointing at a person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1087" y="1996430"/>
            <a:ext cx="1815068" cy="181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4" descr="A red line art of a plate spoon fork and knif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4770" y="1996430"/>
            <a:ext cx="1815068" cy="181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4" descr="A red line art of a tooth with a cross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6019" y="1996429"/>
            <a:ext cx="1815068" cy="181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E6BCD-5DEE-40C7-CD94-0040D962D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57894"/>
            <a:ext cx="711200" cy="215900"/>
          </a:xfrm>
        </p:spPr>
        <p:txBody>
          <a:bodyPr/>
          <a:lstStyle/>
          <a:p>
            <a:fld id="{68963FF3-3082-0146-9045-A71664B0B9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F142E3-0FB9-8B20-9B0E-CC267195B5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Seven in ten are worried about affording to live in Colorado in the future.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CDFCE-3AEA-D283-5720-6C2D591AD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563" y="985838"/>
            <a:ext cx="11561762" cy="842962"/>
          </a:xfrm>
        </p:spPr>
        <p:txBody>
          <a:bodyPr/>
          <a:lstStyle/>
          <a:p>
            <a:r>
              <a:rPr lang="en-US" dirty="0"/>
              <a:t>Q24. Are you worried about whether you will be able to afford to live in Colorado in the future?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C8C675-09D0-C2D7-A11C-F908019F2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AAF1E38-5FBC-F9DF-B067-3325C0209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47358"/>
              </p:ext>
            </p:extLst>
          </p:nvPr>
        </p:nvGraphicFramePr>
        <p:xfrm>
          <a:off x="857250" y="2270569"/>
          <a:ext cx="9244693" cy="379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5543761-D84A-85FA-9789-74EE085E7EE0}"/>
              </a:ext>
            </a:extLst>
          </p:cNvPr>
          <p:cNvSpPr txBox="1"/>
          <p:nvPr/>
        </p:nvSpPr>
        <p:spPr>
          <a:xfrm>
            <a:off x="9863344" y="2556319"/>
            <a:ext cx="132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+mj-lt"/>
              </a:rPr>
              <a:t>Total Worried</a:t>
            </a:r>
            <a:br>
              <a:rPr lang="en-US" sz="1600" b="1" dirty="0">
                <a:solidFill>
                  <a:schemeClr val="accent4"/>
                </a:solidFill>
                <a:latin typeface="+mj-lt"/>
              </a:rPr>
            </a:br>
            <a:r>
              <a:rPr lang="en-US" sz="1600" b="1" dirty="0">
                <a:solidFill>
                  <a:schemeClr val="accent4"/>
                </a:solidFill>
                <a:latin typeface="+mj-lt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5487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C8741-A694-210F-4D6F-C60AB0A1F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DA7BF-8441-8B0D-0783-294A7165C6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Q31. In order to pay your rent or your mortgage in the last year, have you had to do any of the following: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1E707-C804-718C-D74A-0AF600C4C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*Asked of Renters Only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124A21-ED6C-D945-FCF7-39A8CC9C5FB3}"/>
              </a:ext>
            </a:extLst>
          </p:cNvPr>
          <p:cNvGrpSpPr/>
          <p:nvPr/>
        </p:nvGrpSpPr>
        <p:grpSpPr>
          <a:xfrm>
            <a:off x="247830" y="2042445"/>
            <a:ext cx="11447804" cy="4435267"/>
            <a:chOff x="247830" y="2042445"/>
            <a:chExt cx="11447804" cy="4435267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8B20D12-00C1-A48C-F086-A09E2B47EA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5878945"/>
                </p:ext>
              </p:extLst>
            </p:nvPr>
          </p:nvGraphicFramePr>
          <p:xfrm>
            <a:off x="341834" y="2042445"/>
            <a:ext cx="11353800" cy="4435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BA2269-1941-AED8-BC39-2EEA386BB646}"/>
                </a:ext>
              </a:extLst>
            </p:cNvPr>
            <p:cNvSpPr txBox="1"/>
            <p:nvPr/>
          </p:nvSpPr>
          <p:spPr>
            <a:xfrm>
              <a:off x="247830" y="3221083"/>
              <a:ext cx="61016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/>
                <a:t>*Avoided asking your landlord to address problems because you were afraid of having your rent increased or being evicted (n=422)</a:t>
              </a: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F0AEBE-0647-7C26-74CC-4B12239732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About one-quarter of Coloradans report making a number of financial adjustments in order to afford housing.</a:t>
            </a:r>
          </a:p>
        </p:txBody>
      </p:sp>
    </p:spTree>
    <p:extLst>
      <p:ext uri="{BB962C8B-B14F-4D97-AF65-F5344CB8AC3E}">
        <p14:creationId xmlns:p14="http://schemas.microsoft.com/office/powerpoint/2010/main" val="295687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50ED01-7A8A-98DC-D3AB-97D4D3E4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 Engagement and </a:t>
            </a:r>
            <a:br>
              <a:rPr lang="en-US" dirty="0"/>
            </a:br>
            <a:r>
              <a:rPr lang="en-US" dirty="0"/>
              <a:t>Life in Colorado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D1B8B-4830-6E25-E976-615EBD34F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99E95-1D07-EAE6-29DE-DBDBB9AA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A group of people walking in a field&#10;&#10;AI-generated content may be incorrect.">
            <a:extLst>
              <a:ext uri="{FF2B5EF4-FFF2-40B4-BE49-F238E27FC236}">
                <a16:creationId xmlns:a16="http://schemas.microsoft.com/office/drawing/2014/main" id="{31CA1F31-3FC7-9CB8-8091-9B2526C5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3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EF31F0-F249-A347-43CB-3A40ECAF2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Concern around government and politics has risen dramatically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A3A1A-78B4-4600-AF71-3D4C06B163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>
                <a:latin typeface="Aptos" panose="020B0004020202020204" pitchFamily="34" charset="0"/>
              </a:rPr>
              <a:t>Q14. In a few words of your own, what is the most important issue facing Colorado right now? </a:t>
            </a:r>
          </a:p>
          <a:p>
            <a:r>
              <a:rPr lang="en-US" sz="1600">
                <a:latin typeface="Aptos" panose="020B0004020202020204" pitchFamily="34" charset="0"/>
              </a:rPr>
              <a:t>(Open-ended)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F2A18-55F7-C201-7619-E060A3E43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050" i="1">
                <a:latin typeface="Aptos" panose="020B0004020202020204" pitchFamily="34" charset="0"/>
              </a:rPr>
              <a:t>*Wording Slightly Different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6E25EBB-2CAD-0EF1-9632-2458500029C0}"/>
              </a:ext>
            </a:extLst>
          </p:cNvPr>
          <p:cNvGraphicFramePr>
            <a:graphicFrameLocks noGrp="1"/>
          </p:cNvGraphicFramePr>
          <p:nvPr/>
        </p:nvGraphicFramePr>
        <p:xfrm>
          <a:off x="416585" y="2006717"/>
          <a:ext cx="11358833" cy="42428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5741">
                  <a:extLst>
                    <a:ext uri="{9D8B030D-6E8A-4147-A177-3AD203B41FA5}">
                      <a16:colId xmlns:a16="http://schemas.microsoft.com/office/drawing/2014/main" val="4286100628"/>
                    </a:ext>
                  </a:extLst>
                </a:gridCol>
                <a:gridCol w="694207">
                  <a:extLst>
                    <a:ext uri="{9D8B030D-6E8A-4147-A177-3AD203B41FA5}">
                      <a16:colId xmlns:a16="http://schemas.microsoft.com/office/drawing/2014/main" val="1900309324"/>
                    </a:ext>
                  </a:extLst>
                </a:gridCol>
                <a:gridCol w="694207">
                  <a:extLst>
                    <a:ext uri="{9D8B030D-6E8A-4147-A177-3AD203B41FA5}">
                      <a16:colId xmlns:a16="http://schemas.microsoft.com/office/drawing/2014/main" val="3323165698"/>
                    </a:ext>
                  </a:extLst>
                </a:gridCol>
                <a:gridCol w="694207">
                  <a:extLst>
                    <a:ext uri="{9D8B030D-6E8A-4147-A177-3AD203B41FA5}">
                      <a16:colId xmlns:a16="http://schemas.microsoft.com/office/drawing/2014/main" val="4236773091"/>
                    </a:ext>
                  </a:extLst>
                </a:gridCol>
                <a:gridCol w="694207">
                  <a:extLst>
                    <a:ext uri="{9D8B030D-6E8A-4147-A177-3AD203B41FA5}">
                      <a16:colId xmlns:a16="http://schemas.microsoft.com/office/drawing/2014/main" val="3085875100"/>
                    </a:ext>
                  </a:extLst>
                </a:gridCol>
                <a:gridCol w="694207">
                  <a:extLst>
                    <a:ext uri="{9D8B030D-6E8A-4147-A177-3AD203B41FA5}">
                      <a16:colId xmlns:a16="http://schemas.microsoft.com/office/drawing/2014/main" val="685668773"/>
                    </a:ext>
                  </a:extLst>
                </a:gridCol>
                <a:gridCol w="694207">
                  <a:extLst>
                    <a:ext uri="{9D8B030D-6E8A-4147-A177-3AD203B41FA5}">
                      <a16:colId xmlns:a16="http://schemas.microsoft.com/office/drawing/2014/main" val="3207830710"/>
                    </a:ext>
                  </a:extLst>
                </a:gridCol>
                <a:gridCol w="1537850">
                  <a:extLst>
                    <a:ext uri="{9D8B030D-6E8A-4147-A177-3AD203B41FA5}">
                      <a16:colId xmlns:a16="http://schemas.microsoft.com/office/drawing/2014/main" val="4149932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Issue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latin typeface="Aptos" panose="020B0004020202020204" pitchFamily="34" charset="0"/>
                        </a:rPr>
                        <a:t>Difference </a:t>
                      </a:r>
                      <a:r>
                        <a:rPr lang="en-US" sz="1300" b="0">
                          <a:latin typeface="Aptos" panose="020B0004020202020204" pitchFamily="34" charset="0"/>
                        </a:rPr>
                        <a:t>(2024-2025)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 Government/Politics 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19%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15%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</a:rPr>
                        <a:t>+21%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898091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Economy/Jobs/Taxes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9%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</a:rPr>
                        <a:t>+3%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49995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Water/Wildfires/Climate change/Environment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5%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8%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</a:rPr>
                        <a:t>+3%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609271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Social justice/Racism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5%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</a:rPr>
                        <a:t>+2%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89990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Education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1"/>
                          </a:solidFill>
                          <a:effectLst/>
                          <a:latin typeface="Aptos" panose="020B0004020202020204" pitchFamily="34" charset="0"/>
                        </a:rPr>
                        <a:t>+1%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1935616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Traffic Congestion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6%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19%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238705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Roads/Infrastructure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353444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Overpopulation/Growth/Overdevelopment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1310635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Alcohol/Drug use/Opioid crisis 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217620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Healthcare/Health insurance/Health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8%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5%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-2%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3370035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Public safety/Crime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5%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4%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-3%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1792130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Homelessness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6%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6%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-4%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2930186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˚Immigration/Crisis at the border/Border security/Deportations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-6%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2226042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Cost of living/Inflation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16%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19%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13%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-6%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260762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Housing affordability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15%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17%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rgbClr val="2D3342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-7%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378159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Immigration/Need for reform/Path to citizenship/Better treatment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--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</a:p>
                  </a:txBody>
                  <a:tcPr marL="9525" marR="9525" marT="18288" marB="18288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0" i="0" u="none" strike="noStrike">
                          <a:solidFill>
                            <a:schemeClr val="accent4"/>
                          </a:solidFill>
                          <a:effectLst/>
                          <a:latin typeface="Aptos" panose="020B0004020202020204" pitchFamily="34" charset="0"/>
                        </a:rPr>
                        <a:t>-9%</a:t>
                      </a:r>
                    </a:p>
                  </a:txBody>
                  <a:tcPr marL="9525" marR="9525" marT="18288" marB="18288" anchor="ctr"/>
                </a:tc>
                <a:extLst>
                  <a:ext uri="{0D108BD9-81ED-4DB2-BD59-A6C34878D82A}">
                    <a16:rowId xmlns:a16="http://schemas.microsoft.com/office/drawing/2014/main" val="65519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74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771D-7C0C-761A-572B-FE651A1B5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8813C7-3FE1-F6E4-F58A-237D094A00D0}"/>
              </a:ext>
            </a:extLst>
          </p:cNvPr>
          <p:cNvGraphicFramePr/>
          <p:nvPr/>
        </p:nvGraphicFramePr>
        <p:xfrm>
          <a:off x="-772357" y="2238104"/>
          <a:ext cx="11514339" cy="441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0633B-519B-2436-68B9-FB1E30843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0F9C2A-D63B-03FD-EA79-03BE3106A0D6}"/>
              </a:ext>
            </a:extLst>
          </p:cNvPr>
          <p:cNvGraphicFramePr>
            <a:graphicFrameLocks noGrp="1"/>
          </p:cNvGraphicFramePr>
          <p:nvPr/>
        </p:nvGraphicFramePr>
        <p:xfrm>
          <a:off x="10457892" y="1985431"/>
          <a:ext cx="1731146" cy="391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1146">
                  <a:extLst>
                    <a:ext uri="{9D8B030D-6E8A-4147-A177-3AD203B41FA5}">
                      <a16:colId xmlns:a16="http://schemas.microsoft.com/office/drawing/2014/main" val="3728757123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Mean Score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629484"/>
                  </a:ext>
                </a:extLst>
              </a:tr>
              <a:tr h="378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69898"/>
                  </a:ext>
                </a:extLst>
              </a:tr>
              <a:tr h="532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86716"/>
                  </a:ext>
                </a:extLst>
              </a:tr>
              <a:tr h="52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66344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017307"/>
                  </a:ext>
                </a:extLst>
              </a:tr>
              <a:tr h="544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765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64563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308284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CBDBF4-5888-5043-A465-15778E9B2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Q16. Here is a list of ways Coloradans can improve their community. Please indicate how effective you think this kind of activity is at improving your community, using a scale of one to seven, where “one” means </a:t>
            </a:r>
            <a:r>
              <a:rPr lang="en-US" u="sng" dirty="0"/>
              <a:t>very ineffective</a:t>
            </a:r>
            <a:r>
              <a:rPr lang="en-US" dirty="0"/>
              <a:t> and “seven” means </a:t>
            </a:r>
            <a:r>
              <a:rPr lang="en-US" u="sng" dirty="0"/>
              <a:t>very effective</a:t>
            </a:r>
            <a:r>
              <a:rPr lang="en-US" dirty="0"/>
              <a:t>.  You may choose any number from one to seven.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6D9B1-824D-695C-26DF-853E55601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*Split Sample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1355E-0A9B-AFF9-749C-1B7225118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Volunteering for social causes is seen as the most impactful way of improving their community.</a:t>
            </a:r>
          </a:p>
        </p:txBody>
      </p:sp>
    </p:spTree>
    <p:extLst>
      <p:ext uri="{BB962C8B-B14F-4D97-AF65-F5344CB8AC3E}">
        <p14:creationId xmlns:p14="http://schemas.microsoft.com/office/powerpoint/2010/main" val="246492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AE692-F1FF-3614-B5F4-77ACF99D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910916-1B15-70FF-FDD8-6F93AD9F4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2FBEB-3992-EE10-43AB-3711638113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300" dirty="0"/>
              <a:t>Q16. Here is a list of ways Coloradans can improve their community. Please indicate how effective you think this kind of activity is at improving your community, using a scale of one to seven, where “one” means </a:t>
            </a:r>
            <a:r>
              <a:rPr lang="en-US" sz="1300" u="sng" dirty="0"/>
              <a:t>very ineffective</a:t>
            </a:r>
            <a:r>
              <a:rPr lang="en-US" sz="1300" dirty="0"/>
              <a:t> and “seven” means </a:t>
            </a:r>
            <a:r>
              <a:rPr lang="en-US" sz="1300" u="sng" dirty="0"/>
              <a:t>very effective</a:t>
            </a:r>
            <a:r>
              <a:rPr lang="en-US" sz="1300" dirty="0"/>
              <a:t>.  </a:t>
            </a:r>
            <a:br>
              <a:rPr lang="en-US" sz="1300" dirty="0"/>
            </a:br>
            <a:r>
              <a:rPr lang="en-US" sz="1300" dirty="0"/>
              <a:t>You may choose any number from one to seven. </a:t>
            </a:r>
          </a:p>
          <a:p>
            <a:r>
              <a:rPr lang="en-US" sz="1300" dirty="0"/>
              <a:t>(% 6-7 (Very Effective))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F7F13-B79F-0CDB-4E1E-4D677F1F8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*Split Sample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B815415-3905-9703-452E-E98132BD7FD5}"/>
              </a:ext>
            </a:extLst>
          </p:cNvPr>
          <p:cNvGraphicFramePr>
            <a:graphicFrameLocks noGrp="1"/>
          </p:cNvGraphicFramePr>
          <p:nvPr/>
        </p:nvGraphicFramePr>
        <p:xfrm>
          <a:off x="296894" y="2047054"/>
          <a:ext cx="11598212" cy="4067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61357">
                  <a:extLst>
                    <a:ext uri="{9D8B030D-6E8A-4147-A177-3AD203B41FA5}">
                      <a16:colId xmlns:a16="http://schemas.microsoft.com/office/drawing/2014/main" val="3800592379"/>
                    </a:ext>
                  </a:extLst>
                </a:gridCol>
                <a:gridCol w="878889">
                  <a:extLst>
                    <a:ext uri="{9D8B030D-6E8A-4147-A177-3AD203B41FA5}">
                      <a16:colId xmlns:a16="http://schemas.microsoft.com/office/drawing/2014/main" val="327636290"/>
                    </a:ext>
                  </a:extLst>
                </a:gridCol>
                <a:gridCol w="1619322">
                  <a:extLst>
                    <a:ext uri="{9D8B030D-6E8A-4147-A177-3AD203B41FA5}">
                      <a16:colId xmlns:a16="http://schemas.microsoft.com/office/drawing/2014/main" val="2653160821"/>
                    </a:ext>
                  </a:extLst>
                </a:gridCol>
                <a:gridCol w="1619322">
                  <a:extLst>
                    <a:ext uri="{9D8B030D-6E8A-4147-A177-3AD203B41FA5}">
                      <a16:colId xmlns:a16="http://schemas.microsoft.com/office/drawing/2014/main" val="2040574421"/>
                    </a:ext>
                  </a:extLst>
                </a:gridCol>
                <a:gridCol w="1619322">
                  <a:extLst>
                    <a:ext uri="{9D8B030D-6E8A-4147-A177-3AD203B41FA5}">
                      <a16:colId xmlns:a16="http://schemas.microsoft.com/office/drawing/2014/main" val="2133235606"/>
                    </a:ext>
                  </a:extLst>
                </a:gridCol>
              </a:tblGrid>
              <a:tr h="46232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+mj-lt"/>
                        </a:rPr>
                        <a:t>Activity</a:t>
                      </a:r>
                    </a:p>
                  </a:txBody>
                  <a:tcPr marT="91440" marB="9144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+mj-lt"/>
                        </a:rPr>
                        <a:t>All</a:t>
                      </a:r>
                    </a:p>
                  </a:txBody>
                  <a:tcPr marL="0" marR="0" marT="91440" marB="9144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+mj-lt"/>
                        </a:rPr>
                        <a:t>Urbanicity</a:t>
                      </a:r>
                    </a:p>
                  </a:txBody>
                  <a:tcPr marT="91440" marB="9144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dirty="0">
                        <a:latin typeface="+mj-lt"/>
                      </a:endParaRPr>
                    </a:p>
                  </a:txBody>
                  <a:tcPr marT="91440" marB="9144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95647"/>
                  </a:ext>
                </a:extLst>
              </a:tr>
              <a:tr h="5405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Urban</a:t>
                      </a:r>
                    </a:p>
                  </a:txBody>
                  <a:tcPr marL="9525" marR="9525" marT="18288" marB="18288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Suburban</a:t>
                      </a:r>
                    </a:p>
                  </a:txBody>
                  <a:tcPr marL="9525" marR="9525" marT="18288" marB="18288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Rural</a:t>
                      </a:r>
                    </a:p>
                  </a:txBody>
                  <a:tcPr marL="9525" marR="9525" marT="18288" marB="18288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90428"/>
                  </a:ext>
                </a:extLst>
              </a:tr>
              <a:tr h="509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Volunteering with organizations working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on the social causes you care about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8682472"/>
                  </a:ext>
                </a:extLst>
              </a:tr>
              <a:tr h="260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Communicating directly with policymakers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5797655"/>
                  </a:ext>
                </a:extLst>
              </a:tr>
              <a:tr h="260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Speaking at public meetings of local government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8585081"/>
                  </a:ext>
                </a:extLst>
              </a:tr>
              <a:tr h="2600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*Publicly expressing your support for social causes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529085"/>
                  </a:ext>
                </a:extLst>
              </a:tr>
              <a:tr h="757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Stating your own opinion about social or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political issues openly, even in settings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where others may have opposing views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272812"/>
                  </a:ext>
                </a:extLst>
              </a:tr>
              <a:tr h="509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Publicly expressing your support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for political candidates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2943"/>
                  </a:ext>
                </a:extLst>
              </a:tr>
              <a:tr h="509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*Publicly expressing your support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n-lt"/>
                        </a:rPr>
                        <a:t>for social causes on social media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D3342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15114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0EEB9-2DE3-34F6-0870-1EC20F005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Urban residents are more likely to see volunteering as effective; suburban residents see more value in public expressions of support for causes.</a:t>
            </a:r>
          </a:p>
        </p:txBody>
      </p:sp>
    </p:spTree>
    <p:extLst>
      <p:ext uri="{BB962C8B-B14F-4D97-AF65-F5344CB8AC3E}">
        <p14:creationId xmlns:p14="http://schemas.microsoft.com/office/powerpoint/2010/main" val="315727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1B568-3F85-B875-DFB3-5DDEA3AB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FA8DDF4-FA94-87B8-8C35-2CB4138D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4C7D14B-BE4E-06D9-6311-13CAC2AB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FAA11-4EC2-9144-B141-F1AD34DB1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3FF3-3082-0146-9045-A71664B0B9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D3342"/>
                </a:solidFill>
                <a:effectLst/>
                <a:uLnTx/>
                <a:uFillTx/>
                <a:latin typeface="Montserrat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D3342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F4968-A72B-60DC-9975-F8D674B0A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Regular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36D17-605B-AFB1-8A04-91DCF5E12982}"/>
              </a:ext>
            </a:extLst>
          </p:cNvPr>
          <p:cNvSpPr txBox="1"/>
          <p:nvPr/>
        </p:nvSpPr>
        <p:spPr>
          <a:xfrm>
            <a:off x="838200" y="520685"/>
            <a:ext cx="1106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CD00"/>
                </a:solidFill>
                <a:latin typeface="Montserrat" charset="0"/>
                <a:ea typeface="Montserrat" charset="0"/>
                <a:cs typeface="Montserrat" charset="0"/>
              </a:rPr>
              <a:t>New Resource: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District </a:t>
            </a:r>
            <a:r>
              <a:rPr lang="en-US" sz="4400" b="1" dirty="0">
                <a:solidFill>
                  <a:srgbClr val="FFCD00"/>
                </a:solidFill>
                <a:latin typeface="Montserrat" charset="0"/>
                <a:ea typeface="Montserrat" charset="0"/>
                <a:cs typeface="Montserrat" charset="0"/>
              </a:rPr>
              <a:t>Profiles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34FCE6-4054-B953-6E8E-2401A2A9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81C15F-318E-9D50-9202-69D9AFFC2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5" y="1371146"/>
            <a:ext cx="3798848" cy="4932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FF81C5-C5C1-1E58-8BC6-EA90EFB33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386" y="1347744"/>
            <a:ext cx="3800475" cy="501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13C9C-F601-3207-6256-F8F295C31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174" y="1360502"/>
            <a:ext cx="38862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13C05-3FA6-C3F6-FCA5-7A97ACF77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2512B84-7657-AA24-2B61-1E575216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199FD4E-6A93-7668-BECF-211191B55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684F0-241F-87EB-4841-34BAAB724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3FF3-3082-0146-9045-A71664B0B9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D3342"/>
                </a:solidFill>
                <a:effectLst/>
                <a:uLnTx/>
                <a:uFillTx/>
                <a:latin typeface="Montserrat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D3342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E7EC5-24E1-A548-173E-58CFD688FE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Regular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216C50-EEA4-393E-793E-778F681A4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-124772"/>
            <a:ext cx="3419218" cy="3765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9F531-FFAA-53D3-524B-7EEFA04F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7" y="681037"/>
            <a:ext cx="3918264" cy="5363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5C53E-51BD-0541-F6A1-FEFFAB76C71F}"/>
              </a:ext>
            </a:extLst>
          </p:cNvPr>
          <p:cNvSpPr txBox="1"/>
          <p:nvPr/>
        </p:nvSpPr>
        <p:spPr>
          <a:xfrm>
            <a:off x="5449455" y="1459346"/>
            <a:ext cx="5680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D00"/>
                </a:solidFill>
                <a:latin typeface="Montserrat" charset="0"/>
                <a:ea typeface="Montserrat" charset="0"/>
                <a:cs typeface="Montserrat" charset="0"/>
              </a:rPr>
              <a:t>Legislative and Congressional District Profiles:  </a:t>
            </a:r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https://coloradohealth.org/legislative-district-profiles</a:t>
            </a:r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</a:p>
          <a:p>
            <a:endParaRPr lang="en-US" b="1" dirty="0">
              <a:solidFill>
                <a:srgbClr val="FFCD00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b="1" dirty="0">
                <a:solidFill>
                  <a:srgbClr val="FFCD00"/>
                </a:solidFill>
                <a:latin typeface="Montserrat" charset="0"/>
                <a:ea typeface="Montserrat" charset="0"/>
                <a:cs typeface="Montserrat" charset="0"/>
              </a:rPr>
              <a:t>Find your legislator/district:  </a:t>
            </a:r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https://leg.colorado.gov/find-my-legislator</a:t>
            </a:r>
            <a:endParaRPr lang="en-US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b="1" dirty="0">
              <a:solidFill>
                <a:srgbClr val="FFCD00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b="1" dirty="0">
                <a:solidFill>
                  <a:srgbClr val="FFCD00"/>
                </a:solidFill>
                <a:latin typeface="Montserrat" charset="0"/>
                <a:ea typeface="Montserrat" charset="0"/>
                <a:cs typeface="Montserrat" charset="0"/>
              </a:rPr>
              <a:t>Pulse:  </a:t>
            </a:r>
            <a:r>
              <a:rPr lang="en-US" dirty="0">
                <a:solidFill>
                  <a:schemeClr val="bg1"/>
                </a:solidFill>
                <a:latin typeface="Montserrat SemiBold"/>
                <a:ea typeface="Montserrat" charset="0"/>
                <a:cs typeface="Montserrat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www.copulsepoll.org</a:t>
            </a:r>
            <a:r>
              <a:rPr lang="en-US" dirty="0">
                <a:solidFill>
                  <a:schemeClr val="bg1"/>
                </a:solidFill>
                <a:latin typeface="Montserrat SemiBold"/>
                <a:ea typeface="Montserrat" charset="0"/>
                <a:cs typeface="Montserrat" charset="0"/>
              </a:rPr>
              <a:t>  </a:t>
            </a:r>
          </a:p>
          <a:p>
            <a:endParaRPr lang="en-US" b="1" dirty="0">
              <a:solidFill>
                <a:srgbClr val="FFCD00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b="1" dirty="0">
                <a:solidFill>
                  <a:srgbClr val="FFCD00"/>
                </a:solidFill>
                <a:latin typeface="Montserrat" charset="0"/>
                <a:ea typeface="Montserrat" charset="0"/>
                <a:cs typeface="Montserrat" charset="0"/>
              </a:rPr>
              <a:t>CHAS:  </a:t>
            </a:r>
            <a:r>
              <a:rPr lang="en-US" b="1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colo.health</a:t>
            </a:r>
            <a:r>
              <a:rPr lang="en-US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/CHAS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4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6775-D679-F999-31D7-E2BE62AE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The Colorado Health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D04F-7176-602A-5B3B-EFB2C694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320326" cy="3269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/>
              <a:t>CHF is a statewide non-profit, nonpartisan organization with a mission to improve the health and well-being of Coloradans. </a:t>
            </a:r>
          </a:p>
          <a:p>
            <a:r>
              <a:rPr lang="en-US"/>
              <a:t>We collaborate with organizations and communities across Colorado to break down barriers to achieving health and well-being.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/>
              <a:t>We believe that health and well-being can be in reach for everyone.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FEDBB-52DE-972E-657F-2C143033E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29B9E3-499F-097C-9A20-A7503327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74" y="1473389"/>
            <a:ext cx="5320325" cy="355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0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556E-F49D-1727-EA48-356B0F86F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054C13F-AA4B-9DCE-9B40-E5DEB9EB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B028F4-71B2-F8A4-E29A-2566C910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3A395-D40E-376A-081B-08BA4DCC2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3FF3-3082-0146-9045-A71664B0B9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D3342"/>
                </a:solidFill>
                <a:effectLst/>
                <a:uLnTx/>
                <a:uFillTx/>
                <a:latin typeface="Montserrat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D3342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83087-FEB3-0501-4F35-2C16D2E34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Regular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1954D-DBB7-B194-056E-248E7351968F}"/>
              </a:ext>
            </a:extLst>
          </p:cNvPr>
          <p:cNvSpPr txBox="1"/>
          <p:nvPr/>
        </p:nvSpPr>
        <p:spPr>
          <a:xfrm>
            <a:off x="838200" y="520685"/>
            <a:ext cx="11067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Engage with future CO Leaders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BFC641-4FF6-C0E8-3AA3-351A0A5598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8C0092-6FB3-CE2E-1DD5-34F485BE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9384"/>
            <a:ext cx="4905375" cy="1257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D7DAA-F2DA-45AB-8DC7-C4FB35EC526F}"/>
              </a:ext>
            </a:extLst>
          </p:cNvPr>
          <p:cNvSpPr txBox="1"/>
          <p:nvPr/>
        </p:nvSpPr>
        <p:spPr>
          <a:xfrm>
            <a:off x="701964" y="1317835"/>
            <a:ext cx="52370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D00"/>
                </a:solidFill>
                <a:latin typeface="+mj-lt"/>
              </a:rPr>
              <a:t>Candidate Forums: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Congressional District 8 Democratic Candidate Forum </a:t>
            </a:r>
          </a:p>
          <a:p>
            <a:r>
              <a:rPr lang="en-US" dirty="0">
                <a:solidFill>
                  <a:schemeClr val="bg1"/>
                </a:solidFill>
              </a:rPr>
              <a:t>     The University of Northern Colorado</a:t>
            </a:r>
          </a:p>
          <a:p>
            <a:r>
              <a:rPr lang="en-US" dirty="0">
                <a:solidFill>
                  <a:schemeClr val="bg1"/>
                </a:solidFill>
              </a:rPr>
              <a:t>     May 28, 2026 at 6 p.m.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Gubernatorial Forum</a:t>
            </a:r>
          </a:p>
          <a:p>
            <a:r>
              <a:rPr lang="en-US" dirty="0">
                <a:solidFill>
                  <a:schemeClr val="bg1"/>
                </a:solidFill>
              </a:rPr>
              <a:t>     June 13 (details being finalized)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Attorney General Forum </a:t>
            </a:r>
          </a:p>
          <a:p>
            <a:r>
              <a:rPr lang="en-US" dirty="0">
                <a:solidFill>
                  <a:schemeClr val="bg1"/>
                </a:solidFill>
              </a:rPr>
              <a:t>     June 9 or 10 (details being finalized)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Fall Forums (dates TBD)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Livestreamed events.  Simultaneous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Submit questions!  Host a watch party.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7B6D93-B638-2EF4-B2A3-48932255C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02" y="2980608"/>
            <a:ext cx="4158673" cy="1505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A879D3-50C5-F480-ACD9-D8A782763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338" y="4926460"/>
            <a:ext cx="3300240" cy="11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63FF3-3082-0146-9045-A71664B0B90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D3342"/>
                </a:solidFill>
                <a:effectLst/>
                <a:uLnTx/>
                <a:uFillTx/>
                <a:latin typeface="Montserrat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D3342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Regular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93BFE-AC0C-404D-BB7B-F9CDA3270181}"/>
              </a:ext>
            </a:extLst>
          </p:cNvPr>
          <p:cNvSpPr txBox="1"/>
          <p:nvPr/>
        </p:nvSpPr>
        <p:spPr>
          <a:xfrm>
            <a:off x="1021277" y="2305196"/>
            <a:ext cx="605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CONTACT 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8E373D-9E69-9944-89D1-8D6DC0671389}"/>
              </a:ext>
            </a:extLst>
          </p:cNvPr>
          <p:cNvSpPr txBox="1"/>
          <p:nvPr/>
        </p:nvSpPr>
        <p:spPr>
          <a:xfrm>
            <a:off x="1021277" y="3376196"/>
            <a:ext cx="9249559" cy="2954655"/>
          </a:xfrm>
          <a:prstGeom prst="rect">
            <a:avLst/>
          </a:prstGeom>
          <a:noFill/>
        </p:spPr>
        <p:txBody>
          <a:bodyPr wrap="square" numCol="2" spcCol="9144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/>
                <a:ea typeface="Montserrat" charset="0"/>
                <a:cs typeface="Montserrat" charset="0"/>
              </a:rPr>
              <a:t>www.copulsepoll.org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Montserrat SemiBold"/>
                <a:ea typeface="Montserrat" charset="0"/>
                <a:cs typeface="Montserrat" charset="0"/>
              </a:rPr>
              <a:t>ALEXIS WEIGHTMAN</a:t>
            </a:r>
          </a:p>
          <a:p>
            <a:pPr lvl="0">
              <a:defRPr/>
            </a:pPr>
            <a:r>
              <a:rPr lang="en-US" sz="1600" dirty="0">
                <a:solidFill>
                  <a:prstClr val="white"/>
                </a:solidFill>
                <a:latin typeface="Montserrat" charset="0"/>
                <a:ea typeface="Montserrat" charset="0"/>
                <a:cs typeface="Montserrat" charset="0"/>
              </a:rPr>
              <a:t>Senior Govt Affairs Manager</a:t>
            </a:r>
          </a:p>
          <a:p>
            <a:pPr lvl="0">
              <a:defRPr/>
            </a:pPr>
            <a:r>
              <a:rPr lang="en-US" sz="1600" dirty="0">
                <a:solidFill>
                  <a:prstClr val="white"/>
                </a:solidFill>
                <a:latin typeface="Montserrat" charset="0"/>
                <a:ea typeface="Montserrat" charset="0"/>
                <a:cs typeface="Montserrat" charset="0"/>
              </a:rPr>
              <a:t>Colorado Health Foundation</a:t>
            </a:r>
          </a:p>
          <a:p>
            <a:pPr lvl="0">
              <a:defRPr/>
            </a:pPr>
            <a:r>
              <a:rPr lang="en-US" sz="1600" dirty="0">
                <a:solidFill>
                  <a:prstClr val="white"/>
                </a:solidFill>
                <a:latin typeface="Montserrat" charset="0"/>
                <a:ea typeface="Montserrat" charset="0"/>
                <a:cs typeface="Montserrat" charset="0"/>
              </a:rPr>
              <a:t>aweightman@coloradohealth.org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white"/>
              </a:solidFill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/>
                <a:ea typeface="Montserrat" charset="0"/>
                <a:cs typeface="Montserrat" charset="0"/>
              </a:rPr>
              <a:t>KATIE PESHEK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Senior Communications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Colorado Health Foundation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kpeshek@coloradohealth.org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782" y="0"/>
            <a:ext cx="3419218" cy="376585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151906" y="3074637"/>
            <a:ext cx="864292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7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6775-D679-F999-31D7-E2BE62AE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CD04F-7176-602A-5B3B-EFB2C694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4" y="1573562"/>
            <a:ext cx="5320326" cy="46443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+mn-lt"/>
              </a:rPr>
              <a:t>Launched in 2020, it’s an annual poll that takes the </a:t>
            </a:r>
            <a:r>
              <a:rPr lang="en-US" i="1">
                <a:latin typeface="+mn-lt"/>
              </a:rPr>
              <a:t>pulse</a:t>
            </a:r>
            <a:r>
              <a:rPr lang="en-US">
                <a:latin typeface="+mn-lt"/>
              </a:rPr>
              <a:t> of Coloradans on a range of issues that impact health and well-being.</a:t>
            </a:r>
          </a:p>
          <a:p>
            <a:pPr>
              <a:spcAft>
                <a:spcPts val="600"/>
              </a:spcAft>
            </a:pPr>
            <a:r>
              <a:rPr lang="en">
                <a:latin typeface="+mn-lt"/>
              </a:rPr>
              <a:t>The Colorado Health Foundation partners with a bipartisan team of public opinion researchers to conduct the poll.</a:t>
            </a:r>
            <a:endParaRPr lang="en-US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>
                <a:latin typeface="+mn-lt"/>
              </a:rPr>
              <a:t>Pulse helps us hear from people beyond our usual circles, giving us a deeper understanding of what Coloradans are experiencing.</a:t>
            </a:r>
          </a:p>
          <a:p>
            <a:pPr>
              <a:spcAft>
                <a:spcPts val="600"/>
              </a:spcAft>
            </a:pPr>
            <a:r>
              <a:rPr lang="en-US">
                <a:latin typeface="+mn-lt"/>
              </a:rPr>
              <a:t>We survey more than 2,000 adults across the state, and share all the results with policymakers, community leaders and the media.</a:t>
            </a:r>
          </a:p>
          <a:p>
            <a:pPr>
              <a:spcAft>
                <a:spcPts val="600"/>
              </a:spcAft>
            </a:pPr>
            <a:r>
              <a:rPr lang="en-US">
                <a:latin typeface="+mn-lt"/>
                <a:ea typeface="Montserrat"/>
                <a:cs typeface="Montserrat"/>
                <a:sym typeface="Montserrat"/>
              </a:rPr>
              <a:t>Interactive data dashboard available at </a:t>
            </a:r>
            <a:r>
              <a:rPr lang="en-US" b="1">
                <a:latin typeface="+mn-lt"/>
                <a:ea typeface="Montserrat"/>
                <a:cs typeface="Montserrat"/>
                <a:sym typeface="Montserrat"/>
              </a:rPr>
              <a:t>copulsepoll.org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FEDBB-52DE-972E-657F-2C143033E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3</a:t>
            </a:fld>
            <a:endParaRPr lang="en-US"/>
          </a:p>
        </p:txBody>
      </p:sp>
      <p:pic>
        <p:nvPicPr>
          <p:cNvPr id="5" name="Google Shape;464;p79" title="Screenshot 2025-08-13 143754.png">
            <a:extLst>
              <a:ext uri="{FF2B5EF4-FFF2-40B4-BE49-F238E27FC236}">
                <a16:creationId xmlns:a16="http://schemas.microsoft.com/office/drawing/2014/main" id="{120FFF15-3418-3658-92A9-FEEF8551A4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44" r="2344"/>
          <a:stretch/>
        </p:blipFill>
        <p:spPr>
          <a:xfrm>
            <a:off x="6298950" y="1573563"/>
            <a:ext cx="5588250" cy="3403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3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72" y="-37593"/>
            <a:ext cx="2632502" cy="1939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DA55A-4D32-4780-82CF-B889827CA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Survey Specifics and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ACA6-9D2A-4A34-9D1F-B74C9BC536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(Not All Results Will Sum to 100% Due to Rounding)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97A617-57DD-4803-9FC4-607D984F1E2C}"/>
              </a:ext>
            </a:extLst>
          </p:cNvPr>
          <p:cNvGraphicFramePr>
            <a:graphicFrameLocks noGrp="1"/>
          </p:cNvGraphicFramePr>
          <p:nvPr/>
        </p:nvGraphicFramePr>
        <p:xfrm>
          <a:off x="670560" y="2115677"/>
          <a:ext cx="11086011" cy="4425315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3152503">
                  <a:extLst>
                    <a:ext uri="{9D8B030D-6E8A-4147-A177-3AD203B41FA5}">
                      <a16:colId xmlns:a16="http://schemas.microsoft.com/office/drawing/2014/main" val="90720934"/>
                    </a:ext>
                  </a:extLst>
                </a:gridCol>
                <a:gridCol w="7933508">
                  <a:extLst>
                    <a:ext uri="{9D8B030D-6E8A-4147-A177-3AD203B41FA5}">
                      <a16:colId xmlns:a16="http://schemas.microsoft.com/office/drawing/2014/main" val="4125130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 19-May 18, 2025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337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Bipartisan</a:t>
                      </a:r>
                      <a:r>
                        <a:rPr lang="en-US" sz="1600" baseline="0">
                          <a:latin typeface="+mj-lt"/>
                        </a:rPr>
                        <a:t> </a:t>
                      </a:r>
                      <a:r>
                        <a:rPr lang="en-US" sz="1600">
                          <a:latin typeface="+mj-lt"/>
                        </a:rPr>
                        <a:t>Research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FM3 Research (D) and New Bridge Strategy (R)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6268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Survey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Dual-mode Phone and Online Survey of Adult Coloradans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586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Research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2,333 Coloradans including oversamples of Black/African-American, </a:t>
                      </a:r>
                      <a:b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American Indian/Alaska Native , and Asian-American Coloradans, </a:t>
                      </a:r>
                      <a:b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well as residents of Morgan County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579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Margin of Sampling 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±3.07% at the 95% Confidence Level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126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j-lt"/>
                      </a:endParaRPr>
                    </a:p>
                    <a:p>
                      <a:pPr algn="ctr"/>
                      <a:r>
                        <a:rPr lang="en-US" sz="1600">
                          <a:latin typeface="+mj-lt"/>
                        </a:rPr>
                        <a:t>Contact Methods</a:t>
                      </a:r>
                    </a:p>
                    <a:p>
                      <a:pPr algn="ctr"/>
                      <a:endParaRPr lang="en-US" sz="16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214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j-lt"/>
                      </a:endParaRPr>
                    </a:p>
                    <a:p>
                      <a:pPr algn="ctr"/>
                      <a:r>
                        <a:rPr lang="en-US" sz="1600">
                          <a:latin typeface="+mj-lt"/>
                        </a:rPr>
                        <a:t>Data Collection Modes</a:t>
                      </a:r>
                    </a:p>
                    <a:p>
                      <a:pPr algn="ctr"/>
                      <a:endParaRPr lang="en-US" sz="16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336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Comparison Surveys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Pulse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latin typeface="+mn-lt"/>
                        </a:rPr>
                        <a:t> polls fielded in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2020-2024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335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Survey Languages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  <a:latin typeface="+mn-lt"/>
                        </a:rPr>
                        <a:t>English and Spanish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723494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438F4995-EE38-6D49-214D-302B0551DBB1}"/>
              </a:ext>
            </a:extLst>
          </p:cNvPr>
          <p:cNvGrpSpPr/>
          <p:nvPr/>
        </p:nvGrpSpPr>
        <p:grpSpPr>
          <a:xfrm>
            <a:off x="4995778" y="4329351"/>
            <a:ext cx="5434506" cy="584775"/>
            <a:chOff x="4902471" y="4625218"/>
            <a:chExt cx="5434506" cy="584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186151-FE38-D53B-1B6B-2796C4382E43}"/>
                </a:ext>
              </a:extLst>
            </p:cNvPr>
            <p:cNvGrpSpPr/>
            <p:nvPr/>
          </p:nvGrpSpPr>
          <p:grpSpPr>
            <a:xfrm>
              <a:off x="8675104" y="4625218"/>
              <a:ext cx="1661873" cy="584775"/>
              <a:chOff x="4811609" y="1964530"/>
              <a:chExt cx="1661873" cy="58477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7CB5A51-B20A-5B29-C1BD-5E057D478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1609" y="2044616"/>
                <a:ext cx="375929" cy="48463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32609D-9F8D-9B2E-21AB-D94E11D89613}"/>
                  </a:ext>
                </a:extLst>
              </p:cNvPr>
              <p:cNvSpPr txBox="1"/>
              <p:nvPr/>
            </p:nvSpPr>
            <p:spPr>
              <a:xfrm>
                <a:off x="5134141" y="1964530"/>
                <a:ext cx="13393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/>
                  <a:t>Text</a:t>
                </a:r>
              </a:p>
              <a:p>
                <a:pPr algn="ctr"/>
                <a:r>
                  <a:rPr lang="en-US" sz="1600"/>
                  <a:t>Invitations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5B37F0-B40A-5F82-B3E4-C93060F1BC0C}"/>
                </a:ext>
              </a:extLst>
            </p:cNvPr>
            <p:cNvSpPr txBox="1"/>
            <p:nvPr/>
          </p:nvSpPr>
          <p:spPr>
            <a:xfrm>
              <a:off x="5271797" y="4625218"/>
              <a:ext cx="155645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/>
                <a:t>Telephone</a:t>
              </a:r>
            </a:p>
            <a:p>
              <a:pPr algn="ctr"/>
              <a:r>
                <a:rPr lang="en-US" sz="1600"/>
                <a:t>Calls</a:t>
              </a:r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744943EB-ED39-4DF1-F2E2-BC7D1682F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471" y="4631891"/>
              <a:ext cx="571429" cy="57142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6CE12B-5712-D50A-AFF4-C1F471ED835C}"/>
                </a:ext>
              </a:extLst>
            </p:cNvPr>
            <p:cNvSpPr txBox="1"/>
            <p:nvPr/>
          </p:nvSpPr>
          <p:spPr>
            <a:xfrm>
              <a:off x="7266149" y="4625218"/>
              <a:ext cx="1356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Email</a:t>
              </a:r>
            </a:p>
            <a:p>
              <a:pPr algn="ctr"/>
              <a:r>
                <a:rPr lang="en-US" sz="1600"/>
                <a:t>Invitations</a:t>
              </a:r>
            </a:p>
          </p:txBody>
        </p:sp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8CFB7677-1DDA-A5C9-FAFF-E05FF264A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912225" y="4698149"/>
              <a:ext cx="438912" cy="43891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4BB3AA-0EE2-B11C-D696-605A9979FA7E}"/>
              </a:ext>
            </a:extLst>
          </p:cNvPr>
          <p:cNvGrpSpPr/>
          <p:nvPr/>
        </p:nvGrpSpPr>
        <p:grpSpPr>
          <a:xfrm>
            <a:off x="5996521" y="5139693"/>
            <a:ext cx="3655089" cy="608881"/>
            <a:chOff x="4083883" y="4560202"/>
            <a:chExt cx="3655089" cy="6088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FAD0C82-270F-1C54-B6B2-4EBFB452BCD8}"/>
                </a:ext>
              </a:extLst>
            </p:cNvPr>
            <p:cNvGrpSpPr/>
            <p:nvPr/>
          </p:nvGrpSpPr>
          <p:grpSpPr>
            <a:xfrm>
              <a:off x="4083883" y="4560203"/>
              <a:ext cx="1755622" cy="608880"/>
              <a:chOff x="1185131" y="1911054"/>
              <a:chExt cx="1755622" cy="60888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C3FFCB-1A8A-51FD-D0D4-C9B7B50A8CB2}"/>
                  </a:ext>
                </a:extLst>
              </p:cNvPr>
              <p:cNvSpPr txBox="1"/>
              <p:nvPr/>
            </p:nvSpPr>
            <p:spPr>
              <a:xfrm>
                <a:off x="1719686" y="1911054"/>
                <a:ext cx="1221067" cy="58477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/>
                  <a:t>Telephone</a:t>
                </a:r>
              </a:p>
              <a:p>
                <a:pPr algn="ctr"/>
                <a:r>
                  <a:rPr lang="en-US" sz="1600"/>
                  <a:t>Interviews</a:t>
                </a:r>
              </a:p>
            </p:txBody>
          </p:sp>
          <p:pic>
            <p:nvPicPr>
              <p:cNvPr id="41" name="Picture 4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CAB92A5-D656-D329-ADB2-6465429A7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5131" y="1948505"/>
                <a:ext cx="571429" cy="571429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0C750C8-CD49-BFCE-4C0B-F810C3487544}"/>
                </a:ext>
              </a:extLst>
            </p:cNvPr>
            <p:cNvGrpSpPr/>
            <p:nvPr/>
          </p:nvGrpSpPr>
          <p:grpSpPr>
            <a:xfrm>
              <a:off x="5975791" y="4560202"/>
              <a:ext cx="1763181" cy="584775"/>
              <a:chOff x="1021220" y="5270525"/>
              <a:chExt cx="1763181" cy="58477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EC13C5-14AC-8AB6-8E9C-CD37D0747E9D}"/>
                  </a:ext>
                </a:extLst>
              </p:cNvPr>
              <p:cNvSpPr txBox="1"/>
              <p:nvPr/>
            </p:nvSpPr>
            <p:spPr>
              <a:xfrm>
                <a:off x="1697179" y="5270525"/>
                <a:ext cx="1087222" cy="58477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/>
                  <a:t>Online</a:t>
                </a:r>
              </a:p>
              <a:p>
                <a:pPr algn="ctr"/>
                <a:r>
                  <a:rPr lang="en-US" sz="1600"/>
                  <a:t>Interviews</a:t>
                </a: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6AD077-3B72-D4C4-0226-C7830FC3C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1220" y="5348286"/>
                <a:ext cx="622155" cy="4908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416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705A638-7691-296D-D745-05E3AB833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t>5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D45D1D-0F6E-101A-0F69-5806AECA18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Colorado Region Map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DE392E-7967-369D-4949-5E8ED7A2AE09}"/>
              </a:ext>
            </a:extLst>
          </p:cNvPr>
          <p:cNvGraphicFramePr>
            <a:graphicFrameLocks noGrp="1"/>
          </p:cNvGraphicFramePr>
          <p:nvPr/>
        </p:nvGraphicFramePr>
        <p:xfrm>
          <a:off x="553386" y="4336197"/>
          <a:ext cx="3008026" cy="114739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245604">
                  <a:extLst>
                    <a:ext uri="{9D8B030D-6E8A-4147-A177-3AD203B41FA5}">
                      <a16:colId xmlns:a16="http://schemas.microsoft.com/office/drawing/2014/main" val="345740147"/>
                    </a:ext>
                  </a:extLst>
                </a:gridCol>
                <a:gridCol w="2089106">
                  <a:extLst>
                    <a:ext uri="{9D8B030D-6E8A-4147-A177-3AD203B41FA5}">
                      <a16:colId xmlns:a16="http://schemas.microsoft.com/office/drawing/2014/main" val="2811704561"/>
                    </a:ext>
                  </a:extLst>
                </a:gridCol>
                <a:gridCol w="673316">
                  <a:extLst>
                    <a:ext uri="{9D8B030D-6E8A-4147-A177-3AD203B41FA5}">
                      <a16:colId xmlns:a16="http://schemas.microsoft.com/office/drawing/2014/main" val="2326132235"/>
                    </a:ext>
                  </a:extLst>
                </a:gridCol>
              </a:tblGrid>
              <a:tr h="17350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>
                    <a:solidFill>
                      <a:srgbClr val="B3D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Eastern Plains (1)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R="11302" marT="11302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2%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/>
                </a:tc>
                <a:extLst>
                  <a:ext uri="{0D108BD9-81ED-4DB2-BD59-A6C34878D82A}">
                    <a16:rowId xmlns:a16="http://schemas.microsoft.com/office/drawing/2014/main" val="3875043630"/>
                  </a:ext>
                </a:extLst>
              </a:tr>
              <a:tr h="248742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>
                    <a:solidFill>
                      <a:srgbClr val="6B9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Colorado Springs (2)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R="11302" marT="11302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15%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/>
                </a:tc>
                <a:extLst>
                  <a:ext uri="{0D108BD9-81ED-4DB2-BD59-A6C34878D82A}">
                    <a16:rowId xmlns:a16="http://schemas.microsoft.com/office/drawing/2014/main" val="3038648090"/>
                  </a:ext>
                </a:extLst>
              </a:tr>
              <a:tr h="17350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Larimer Weld (3)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R="11302" marT="11302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12%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/>
                </a:tc>
                <a:extLst>
                  <a:ext uri="{0D108BD9-81ED-4DB2-BD59-A6C34878D82A}">
                    <a16:rowId xmlns:a16="http://schemas.microsoft.com/office/drawing/2014/main" val="2138536935"/>
                  </a:ext>
                </a:extLst>
              </a:tr>
              <a:tr h="17350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Denver Metro (4)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R="11302" marT="11302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56%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/>
                </a:tc>
                <a:extLst>
                  <a:ext uri="{0D108BD9-81ED-4DB2-BD59-A6C34878D82A}">
                    <a16:rowId xmlns:a16="http://schemas.microsoft.com/office/drawing/2014/main" val="672013958"/>
                  </a:ext>
                </a:extLst>
              </a:tr>
              <a:tr h="17350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Western Slope (5)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R="11302" marT="11302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13%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1302" marR="11302" marT="11302" marB="0" anchor="ctr"/>
                </a:tc>
                <a:extLst>
                  <a:ext uri="{0D108BD9-81ED-4DB2-BD59-A6C34878D82A}">
                    <a16:rowId xmlns:a16="http://schemas.microsoft.com/office/drawing/2014/main" val="881220952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56442FF8-6760-E207-383E-C40EAFF4BD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506" y="522596"/>
            <a:ext cx="8064164" cy="58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9458C1-35F4-81FA-44DF-4A1CF084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Concerns for Coloradans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4C07B-B08D-ECB6-88AE-4EF37FD92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E0979-4C16-866E-B8E6-6571132C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AF0439AF-62C9-1C08-F25C-4A72D388F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4BEAE-6469-135F-C362-FC50528C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F4071-590D-8DD6-F582-B13B04FCF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B2160-E00C-BE3B-9664-DB756FDE22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Q13. Next, other than the weather, which aspects of life in Colorado do you value most?</a:t>
            </a:r>
          </a:p>
          <a:p>
            <a:r>
              <a:rPr lang="en-US" dirty="0">
                <a:latin typeface="+mn-lt"/>
              </a:rPr>
              <a:t>(Open-ended)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4620BA-A09B-D5ED-698A-155EA5E69B52}"/>
              </a:ext>
            </a:extLst>
          </p:cNvPr>
          <p:cNvGraphicFramePr/>
          <p:nvPr/>
        </p:nvGraphicFramePr>
        <p:xfrm>
          <a:off x="0" y="1976846"/>
          <a:ext cx="11791406" cy="470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421A3-29E6-E116-E112-6900EEBB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Coloradans value the state’s beauty, outdoor access, and a strong sense </a:t>
            </a:r>
            <a:br>
              <a:rPr lang="en-US" dirty="0"/>
            </a:br>
            <a:r>
              <a:rPr lang="en-US" dirty="0"/>
              <a:t>of community.</a:t>
            </a:r>
          </a:p>
        </p:txBody>
      </p:sp>
    </p:spTree>
    <p:extLst>
      <p:ext uri="{BB962C8B-B14F-4D97-AF65-F5344CB8AC3E}">
        <p14:creationId xmlns:p14="http://schemas.microsoft.com/office/powerpoint/2010/main" val="4621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A3A1A-78B4-4600-AF71-3D4C06B163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Q14. And in a few words of your own, what is the most important issue facing Colorado right now? </a:t>
            </a:r>
          </a:p>
          <a:p>
            <a:r>
              <a:rPr lang="en-US" dirty="0">
                <a:latin typeface="+mn-lt"/>
              </a:rPr>
              <a:t>(Open-ended)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C26403-6577-4A05-BF2A-26A5F3922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424881"/>
              </p:ext>
            </p:extLst>
          </p:nvPr>
        </p:nvGraphicFramePr>
        <p:xfrm>
          <a:off x="-248575" y="1976846"/>
          <a:ext cx="12039981" cy="470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B0FA0-B64B-E33C-E305-BDBFAEC8E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Concerns related to government and politics are volunteered as the </a:t>
            </a:r>
            <a:br>
              <a:rPr lang="en-US" dirty="0"/>
            </a:br>
            <a:r>
              <a:rPr lang="en-US" dirty="0"/>
              <a:t>most important issues facing Colorado.</a:t>
            </a:r>
          </a:p>
        </p:txBody>
      </p:sp>
    </p:spTree>
    <p:extLst>
      <p:ext uri="{BB962C8B-B14F-4D97-AF65-F5344CB8AC3E}">
        <p14:creationId xmlns:p14="http://schemas.microsoft.com/office/powerpoint/2010/main" val="117793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981B3A-C505-49AB-8752-23AFFE0A1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837624"/>
              </p:ext>
            </p:extLst>
          </p:nvPr>
        </p:nvGraphicFramePr>
        <p:xfrm>
          <a:off x="0" y="2194559"/>
          <a:ext cx="11187404" cy="441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79F2F-83CA-4057-BC10-5C61233A1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3FF3-3082-0146-9045-A71664B0B9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ECB05-EC0F-4730-9B5D-D7F03D15B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Q15. Please consider the following issues that some people suggest are problems facing Colorado. Please indicate whether you think it is an extremely serious problem, a very serious problem, a somewhat serious problem, or not too serious a problem for residents of Colorado.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414C6D-40B6-A35A-AE7C-3580A8AFB7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Split Sample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F160E5-C188-4EFA-815F-083F17C7E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02803"/>
              </p:ext>
            </p:extLst>
          </p:nvPr>
        </p:nvGraphicFramePr>
        <p:xfrm>
          <a:off x="10846350" y="2031956"/>
          <a:ext cx="1256331" cy="387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331">
                  <a:extLst>
                    <a:ext uri="{9D8B030D-6E8A-4147-A177-3AD203B41FA5}">
                      <a16:colId xmlns:a16="http://schemas.microsoft.com/office/drawing/2014/main" val="3728757123"/>
                    </a:ext>
                  </a:extLst>
                </a:gridCol>
              </a:tblGrid>
              <a:tr h="125318"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Ext./Very </a:t>
                      </a:r>
                      <a:b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Ser. Prob.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629484"/>
                  </a:ext>
                </a:extLst>
              </a:tr>
              <a:tr h="2367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89%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69898"/>
                  </a:ext>
                </a:extLst>
              </a:tr>
              <a:tr h="40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84%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86716"/>
                  </a:ext>
                </a:extLst>
              </a:tr>
              <a:tr h="399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75%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663445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74%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017307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65%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846178"/>
                  </a:ext>
                </a:extLst>
              </a:tr>
              <a:tr h="399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59%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608776"/>
                  </a:ext>
                </a:extLst>
              </a:tr>
              <a:tr h="408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58%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459105"/>
                  </a:ext>
                </a:extLst>
              </a:tr>
              <a:tr h="415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56%</a:t>
                      </a:r>
                      <a:endParaRPr lang="en-US" sz="1400" b="1" i="0" u="none" strike="noStrike" dirty="0">
                        <a:solidFill>
                          <a:schemeClr val="accent4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952078"/>
                  </a:ext>
                </a:extLst>
              </a:tr>
              <a:tr h="39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334205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FC03CE-FD0F-D358-FC3D-2F4B47AC3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four of the issues facing the state that are rated most serious relate to costs and housing.</a:t>
            </a:r>
          </a:p>
        </p:txBody>
      </p:sp>
    </p:spTree>
    <p:extLst>
      <p:ext uri="{BB962C8B-B14F-4D97-AF65-F5344CB8AC3E}">
        <p14:creationId xmlns:p14="http://schemas.microsoft.com/office/powerpoint/2010/main" val="598966529"/>
      </p:ext>
    </p:extLst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-CHF 2">
      <a:dk1>
        <a:srgbClr val="2D3342"/>
      </a:dk1>
      <a:lt1>
        <a:sysClr val="window" lastClr="FFFFFF"/>
      </a:lt1>
      <a:dk2>
        <a:srgbClr val="2D3342"/>
      </a:dk2>
      <a:lt2>
        <a:srgbClr val="E7E6E6"/>
      </a:lt2>
      <a:accent1>
        <a:srgbClr val="4397B6"/>
      </a:accent1>
      <a:accent2>
        <a:srgbClr val="485A84"/>
      </a:accent2>
      <a:accent3>
        <a:srgbClr val="FFFFFF"/>
      </a:accent3>
      <a:accent4>
        <a:srgbClr val="A82230"/>
      </a:accent4>
      <a:accent5>
        <a:srgbClr val="E8622A"/>
      </a:accent5>
      <a:accent6>
        <a:srgbClr val="989DA0"/>
      </a:accent6>
      <a:hlink>
        <a:srgbClr val="0563C1"/>
      </a:hlink>
      <a:folHlink>
        <a:srgbClr val="954F72"/>
      </a:folHlink>
    </a:clrScheme>
    <a:fontScheme name="PULSE-CHF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lse" id="{40574D44-FCAF-3143-A9E0-5235F9B5E83C}" vid="{92F2E947-90D0-9A48-B8B4-C198C7B483A1}"/>
    </a:ext>
  </a:extLst>
</a:theme>
</file>

<file path=ppt/theme/theme2.xml><?xml version="1.0" encoding="utf-8"?>
<a:theme xmlns:a="http://schemas.openxmlformats.org/drawingml/2006/main" name="1_Pulse">
  <a:themeElements>
    <a:clrScheme name="PULSE-CHF 2">
      <a:dk1>
        <a:srgbClr val="2D3342"/>
      </a:dk1>
      <a:lt1>
        <a:sysClr val="window" lastClr="FFFFFF"/>
      </a:lt1>
      <a:dk2>
        <a:srgbClr val="2D3342"/>
      </a:dk2>
      <a:lt2>
        <a:srgbClr val="E7E6E6"/>
      </a:lt2>
      <a:accent1>
        <a:srgbClr val="4397B6"/>
      </a:accent1>
      <a:accent2>
        <a:srgbClr val="485A84"/>
      </a:accent2>
      <a:accent3>
        <a:srgbClr val="FFFFFF"/>
      </a:accent3>
      <a:accent4>
        <a:srgbClr val="A82230"/>
      </a:accent4>
      <a:accent5>
        <a:srgbClr val="E8622A"/>
      </a:accent5>
      <a:accent6>
        <a:srgbClr val="989DA0"/>
      </a:accent6>
      <a:hlink>
        <a:srgbClr val="0563C1"/>
      </a:hlink>
      <a:folHlink>
        <a:srgbClr val="954F72"/>
      </a:folHlink>
    </a:clrScheme>
    <a:fontScheme name="PULSE-CHF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lse" id="{40574D44-FCAF-3143-A9E0-5235F9B5E83C}" vid="{92F2E947-90D0-9A48-B8B4-C198C7B483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3B1E8FA8F3F4FB37B91470233E944" ma:contentTypeVersion="0" ma:contentTypeDescription="Create a new document." ma:contentTypeScope="" ma:versionID="81c36efd16648e16b8715af3131e61f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f67fb229cb6324ae91799e5792f2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3F913-CC79-4215-A4D6-FB7F2ECD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E3D00E-15E6-4A47-98E8-AD97790A5A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Pulse</Template>
  <TotalTime>39558</TotalTime>
  <Words>1685</Words>
  <Application>Microsoft Office PowerPoint</Application>
  <PresentationFormat>Widescreen</PresentationFormat>
  <Paragraphs>382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Montserrat</vt:lpstr>
      <vt:lpstr>Montserrat Light</vt:lpstr>
      <vt:lpstr>Montserrat Regular</vt:lpstr>
      <vt:lpstr>Montserrat Semi</vt:lpstr>
      <vt:lpstr>Montserrat SemiBold</vt:lpstr>
      <vt:lpstr>Pulse</vt:lpstr>
      <vt:lpstr>1_Pulse</vt:lpstr>
      <vt:lpstr>PowerPoint Presentation</vt:lpstr>
      <vt:lpstr>About The Colorado Health Foundation</vt:lpstr>
      <vt:lpstr>About Pulse</vt:lpstr>
      <vt:lpstr>PowerPoint Presentation</vt:lpstr>
      <vt:lpstr>PowerPoint Presentation</vt:lpstr>
      <vt:lpstr>Top Concerns for Coloradans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Civic Engagement and  Life in Colorado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Alexis Weightman</cp:lastModifiedBy>
  <cp:revision>5373</cp:revision>
  <cp:lastPrinted>2025-06-18T15:52:58Z</cp:lastPrinted>
  <dcterms:created xsi:type="dcterms:W3CDTF">2021-08-20T17:15:52Z</dcterms:created>
  <dcterms:modified xsi:type="dcterms:W3CDTF">2026-04-16T17:45:02Z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0x01010007C3B1E8FA8F3F4FB37B91470233E944</vt:lpwstr>
  </property>
</Properties>
</file>