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7"/>
  </p:notesMasterIdLst>
  <p:sldIdLst>
    <p:sldId id="256" r:id="rId2"/>
    <p:sldId id="257" r:id="rId3"/>
    <p:sldId id="258" r:id="rId4"/>
    <p:sldId id="307" r:id="rId5"/>
    <p:sldId id="259" r:id="rId6"/>
    <p:sldId id="260" r:id="rId7"/>
    <p:sldId id="308" r:id="rId8"/>
    <p:sldId id="309" r:id="rId9"/>
    <p:sldId id="310" r:id="rId10"/>
    <p:sldId id="311" r:id="rId11"/>
    <p:sldId id="312" r:id="rId12"/>
    <p:sldId id="313" r:id="rId13"/>
    <p:sldId id="314" r:id="rId14"/>
    <p:sldId id="315" r:id="rId15"/>
    <p:sldId id="31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image" Target="../media/image1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image" Target="../media/image1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E2D563-2A75-497E-BF89-79D317C24200}" type="doc">
      <dgm:prSet loTypeId="urn:microsoft.com/office/officeart/2005/8/layout/vProcess5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F033B886-E65A-4EA2-8642-F00269F88BFF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/>
            <a:t>University of Colorado researchers partnered with West Mountain Regional Health Alliance to conduct project</a:t>
          </a:r>
        </a:p>
      </dgm:t>
    </dgm:pt>
    <dgm:pt modelId="{C1FEDF57-9CF6-4BA2-99A5-DDCCB80A6A59}" type="parTrans" cxnId="{89FEEDD0-B6BD-4075-A077-A990B330D791}">
      <dgm:prSet/>
      <dgm:spPr/>
      <dgm:t>
        <a:bodyPr/>
        <a:lstStyle/>
        <a:p>
          <a:endParaRPr lang="en-US"/>
        </a:p>
      </dgm:t>
    </dgm:pt>
    <dgm:pt modelId="{D97D271F-846A-4202-A573-98BC9F44A630}" type="sibTrans" cxnId="{89FEEDD0-B6BD-4075-A077-A990B330D791}">
      <dgm:prSet/>
      <dgm:spPr/>
      <dgm:t>
        <a:bodyPr/>
        <a:lstStyle/>
        <a:p>
          <a:endParaRPr lang="en-US"/>
        </a:p>
      </dgm:t>
    </dgm:pt>
    <dgm:pt modelId="{BC660EDC-4575-4B56-8DD1-EBB6982E864D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Conducted interviews with local leaders and parents to understand local strengths and challenges in promoting healthy weight</a:t>
          </a:r>
        </a:p>
      </dgm:t>
    </dgm:pt>
    <dgm:pt modelId="{662EE718-A363-46E5-8627-6F9405D4D619}" type="parTrans" cxnId="{2AFE775F-CBAE-4E25-8283-32B2E753653B}">
      <dgm:prSet/>
      <dgm:spPr/>
      <dgm:t>
        <a:bodyPr/>
        <a:lstStyle/>
        <a:p>
          <a:endParaRPr lang="en-US"/>
        </a:p>
      </dgm:t>
    </dgm:pt>
    <dgm:pt modelId="{7441EED6-ED6E-401F-A599-051616D93D49}" type="sibTrans" cxnId="{2AFE775F-CBAE-4E25-8283-32B2E753653B}">
      <dgm:prSet/>
      <dgm:spPr/>
      <dgm:t>
        <a:bodyPr/>
        <a:lstStyle/>
        <a:p>
          <a:endParaRPr lang="en-US"/>
        </a:p>
      </dgm:t>
    </dgm:pt>
    <dgm:pt modelId="{A610C073-4378-4215-B2D8-60CF440BE2FE}">
      <dgm:prSet/>
      <dgm:spPr>
        <a:solidFill>
          <a:schemeClr val="accent3"/>
        </a:solidFill>
      </dgm:spPr>
      <dgm:t>
        <a:bodyPr/>
        <a:lstStyle/>
        <a:p>
          <a:r>
            <a:rPr lang="en-US" dirty="0"/>
            <a:t>Formed Partner Network with members from Garfield and Eagle Counties to determine future program and research priorities</a:t>
          </a:r>
        </a:p>
      </dgm:t>
    </dgm:pt>
    <dgm:pt modelId="{25B832EC-66C4-4970-893D-E8877B607D6D}" type="parTrans" cxnId="{28A2A85E-9F4D-45C2-9F29-0D1BDAAD7F52}">
      <dgm:prSet/>
      <dgm:spPr/>
      <dgm:t>
        <a:bodyPr/>
        <a:lstStyle/>
        <a:p>
          <a:endParaRPr lang="en-US"/>
        </a:p>
      </dgm:t>
    </dgm:pt>
    <dgm:pt modelId="{C42F4C55-55FE-491C-9F75-CA73F941BF1E}" type="sibTrans" cxnId="{28A2A85E-9F4D-45C2-9F29-0D1BDAAD7F52}">
      <dgm:prSet/>
      <dgm:spPr/>
      <dgm:t>
        <a:bodyPr/>
        <a:lstStyle/>
        <a:p>
          <a:endParaRPr lang="en-US"/>
        </a:p>
      </dgm:t>
    </dgm:pt>
    <dgm:pt modelId="{7860C6F3-B4B7-4DB1-82F2-6E14D022F8BD}">
      <dgm:prSet/>
      <dgm:spPr>
        <a:solidFill>
          <a:schemeClr val="accent4"/>
        </a:solidFill>
      </dgm:spPr>
      <dgm:t>
        <a:bodyPr/>
        <a:lstStyle/>
        <a:p>
          <a:r>
            <a:rPr lang="en-US" dirty="0"/>
            <a:t>Plan to implement priority program and evaluate it using future funding</a:t>
          </a:r>
        </a:p>
      </dgm:t>
    </dgm:pt>
    <dgm:pt modelId="{21204A1B-2E19-49DB-8DB3-0465873262EC}" type="parTrans" cxnId="{2502EF50-84A4-45CF-8776-7A6BCB2EE24C}">
      <dgm:prSet/>
      <dgm:spPr/>
      <dgm:t>
        <a:bodyPr/>
        <a:lstStyle/>
        <a:p>
          <a:endParaRPr lang="en-US"/>
        </a:p>
      </dgm:t>
    </dgm:pt>
    <dgm:pt modelId="{EBA2C178-3304-46BE-A0F7-E7A10986C2EB}" type="sibTrans" cxnId="{2502EF50-84A4-45CF-8776-7A6BCB2EE24C}">
      <dgm:prSet/>
      <dgm:spPr/>
      <dgm:t>
        <a:bodyPr/>
        <a:lstStyle/>
        <a:p>
          <a:endParaRPr lang="en-US"/>
        </a:p>
      </dgm:t>
    </dgm:pt>
    <dgm:pt modelId="{B3777C19-D81B-4130-9515-1434969CC014}" type="pres">
      <dgm:prSet presAssocID="{B8E2D563-2A75-497E-BF89-79D317C24200}" presName="outerComposite" presStyleCnt="0">
        <dgm:presLayoutVars>
          <dgm:chMax val="5"/>
          <dgm:dir/>
          <dgm:resizeHandles val="exact"/>
        </dgm:presLayoutVars>
      </dgm:prSet>
      <dgm:spPr/>
    </dgm:pt>
    <dgm:pt modelId="{61E319B8-EA8C-43B4-B286-F9DC18B41F0A}" type="pres">
      <dgm:prSet presAssocID="{B8E2D563-2A75-497E-BF89-79D317C24200}" presName="dummyMaxCanvas" presStyleCnt="0">
        <dgm:presLayoutVars/>
      </dgm:prSet>
      <dgm:spPr/>
    </dgm:pt>
    <dgm:pt modelId="{152FB18B-8843-46AD-A9B6-C097A0C3C4C9}" type="pres">
      <dgm:prSet presAssocID="{B8E2D563-2A75-497E-BF89-79D317C24200}" presName="FourNodes_1" presStyleLbl="node1" presStyleIdx="0" presStyleCnt="4">
        <dgm:presLayoutVars>
          <dgm:bulletEnabled val="1"/>
        </dgm:presLayoutVars>
      </dgm:prSet>
      <dgm:spPr/>
    </dgm:pt>
    <dgm:pt modelId="{35BF56A7-F0C0-4954-B79B-CA86612E0568}" type="pres">
      <dgm:prSet presAssocID="{B8E2D563-2A75-497E-BF89-79D317C24200}" presName="FourNodes_2" presStyleLbl="node1" presStyleIdx="1" presStyleCnt="4" custLinFactNeighborX="-1369" custLinFactNeighborY="-911">
        <dgm:presLayoutVars>
          <dgm:bulletEnabled val="1"/>
        </dgm:presLayoutVars>
      </dgm:prSet>
      <dgm:spPr/>
    </dgm:pt>
    <dgm:pt modelId="{180C2739-0A48-47F1-89A2-3B058E11AB14}" type="pres">
      <dgm:prSet presAssocID="{B8E2D563-2A75-497E-BF89-79D317C24200}" presName="FourNodes_3" presStyleLbl="node1" presStyleIdx="2" presStyleCnt="4">
        <dgm:presLayoutVars>
          <dgm:bulletEnabled val="1"/>
        </dgm:presLayoutVars>
      </dgm:prSet>
      <dgm:spPr/>
    </dgm:pt>
    <dgm:pt modelId="{4EBA53F7-E732-476C-BA1C-B4077D60CEC7}" type="pres">
      <dgm:prSet presAssocID="{B8E2D563-2A75-497E-BF89-79D317C24200}" presName="FourNodes_4" presStyleLbl="node1" presStyleIdx="3" presStyleCnt="4">
        <dgm:presLayoutVars>
          <dgm:bulletEnabled val="1"/>
        </dgm:presLayoutVars>
      </dgm:prSet>
      <dgm:spPr/>
    </dgm:pt>
    <dgm:pt modelId="{4FE3B9A9-8A9E-4A87-9F3F-A97B8526FF8B}" type="pres">
      <dgm:prSet presAssocID="{B8E2D563-2A75-497E-BF89-79D317C24200}" presName="FourConn_1-2" presStyleLbl="fgAccFollowNode1" presStyleIdx="0" presStyleCnt="3">
        <dgm:presLayoutVars>
          <dgm:bulletEnabled val="1"/>
        </dgm:presLayoutVars>
      </dgm:prSet>
      <dgm:spPr/>
    </dgm:pt>
    <dgm:pt modelId="{164418A8-0BF2-4DE3-B979-1F97D9FB29ED}" type="pres">
      <dgm:prSet presAssocID="{B8E2D563-2A75-497E-BF89-79D317C24200}" presName="FourConn_2-3" presStyleLbl="fgAccFollowNode1" presStyleIdx="1" presStyleCnt="3">
        <dgm:presLayoutVars>
          <dgm:bulletEnabled val="1"/>
        </dgm:presLayoutVars>
      </dgm:prSet>
      <dgm:spPr/>
    </dgm:pt>
    <dgm:pt modelId="{781057AD-9F60-4B3B-B48F-B5F58696FAA2}" type="pres">
      <dgm:prSet presAssocID="{B8E2D563-2A75-497E-BF89-79D317C24200}" presName="FourConn_3-4" presStyleLbl="fgAccFollowNode1" presStyleIdx="2" presStyleCnt="3">
        <dgm:presLayoutVars>
          <dgm:bulletEnabled val="1"/>
        </dgm:presLayoutVars>
      </dgm:prSet>
      <dgm:spPr/>
    </dgm:pt>
    <dgm:pt modelId="{BD99B863-053A-44FE-BBB5-EEA15593F555}" type="pres">
      <dgm:prSet presAssocID="{B8E2D563-2A75-497E-BF89-79D317C24200}" presName="FourNodes_1_text" presStyleLbl="node1" presStyleIdx="3" presStyleCnt="4">
        <dgm:presLayoutVars>
          <dgm:bulletEnabled val="1"/>
        </dgm:presLayoutVars>
      </dgm:prSet>
      <dgm:spPr/>
    </dgm:pt>
    <dgm:pt modelId="{098D3E39-FF1C-4C7D-BB41-5820CE678220}" type="pres">
      <dgm:prSet presAssocID="{B8E2D563-2A75-497E-BF89-79D317C24200}" presName="FourNodes_2_text" presStyleLbl="node1" presStyleIdx="3" presStyleCnt="4">
        <dgm:presLayoutVars>
          <dgm:bulletEnabled val="1"/>
        </dgm:presLayoutVars>
      </dgm:prSet>
      <dgm:spPr/>
    </dgm:pt>
    <dgm:pt modelId="{CF0216BE-1697-4E12-8AF4-AD14388B0E68}" type="pres">
      <dgm:prSet presAssocID="{B8E2D563-2A75-497E-BF89-79D317C24200}" presName="FourNodes_3_text" presStyleLbl="node1" presStyleIdx="3" presStyleCnt="4">
        <dgm:presLayoutVars>
          <dgm:bulletEnabled val="1"/>
        </dgm:presLayoutVars>
      </dgm:prSet>
      <dgm:spPr/>
    </dgm:pt>
    <dgm:pt modelId="{8AF77483-F2A2-4080-8E65-5565081FA0AD}" type="pres">
      <dgm:prSet presAssocID="{B8E2D563-2A75-497E-BF89-79D317C24200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BDAE2F0C-2719-4E05-BC96-896DF08F63F3}" type="presOf" srcId="{C42F4C55-55FE-491C-9F75-CA73F941BF1E}" destId="{781057AD-9F60-4B3B-B48F-B5F58696FAA2}" srcOrd="0" destOrd="0" presId="urn:microsoft.com/office/officeart/2005/8/layout/vProcess5"/>
    <dgm:cxn modelId="{A94BD31B-A9A5-433D-B5CB-EBA2174EFCE0}" type="presOf" srcId="{A610C073-4378-4215-B2D8-60CF440BE2FE}" destId="{CF0216BE-1697-4E12-8AF4-AD14388B0E68}" srcOrd="1" destOrd="0" presId="urn:microsoft.com/office/officeart/2005/8/layout/vProcess5"/>
    <dgm:cxn modelId="{91F47924-F018-4127-95AF-5BB2ED60F435}" type="presOf" srcId="{BC660EDC-4575-4B56-8DD1-EBB6982E864D}" destId="{35BF56A7-F0C0-4954-B79B-CA86612E0568}" srcOrd="0" destOrd="0" presId="urn:microsoft.com/office/officeart/2005/8/layout/vProcess5"/>
    <dgm:cxn modelId="{B0C1C826-B4A4-4E04-B77A-52E87DEBA747}" type="presOf" srcId="{7441EED6-ED6E-401F-A599-051616D93D49}" destId="{164418A8-0BF2-4DE3-B979-1F97D9FB29ED}" srcOrd="0" destOrd="0" presId="urn:microsoft.com/office/officeart/2005/8/layout/vProcess5"/>
    <dgm:cxn modelId="{100C4527-6494-40A7-84B3-3AB3C3DCD4F4}" type="presOf" srcId="{7860C6F3-B4B7-4DB1-82F2-6E14D022F8BD}" destId="{8AF77483-F2A2-4080-8E65-5565081FA0AD}" srcOrd="1" destOrd="0" presId="urn:microsoft.com/office/officeart/2005/8/layout/vProcess5"/>
    <dgm:cxn modelId="{28A2A85E-9F4D-45C2-9F29-0D1BDAAD7F52}" srcId="{B8E2D563-2A75-497E-BF89-79D317C24200}" destId="{A610C073-4378-4215-B2D8-60CF440BE2FE}" srcOrd="2" destOrd="0" parTransId="{25B832EC-66C4-4970-893D-E8877B607D6D}" sibTransId="{C42F4C55-55FE-491C-9F75-CA73F941BF1E}"/>
    <dgm:cxn modelId="{2AFE775F-CBAE-4E25-8283-32B2E753653B}" srcId="{B8E2D563-2A75-497E-BF89-79D317C24200}" destId="{BC660EDC-4575-4B56-8DD1-EBB6982E864D}" srcOrd="1" destOrd="0" parTransId="{662EE718-A363-46E5-8627-6F9405D4D619}" sibTransId="{7441EED6-ED6E-401F-A599-051616D93D49}"/>
    <dgm:cxn modelId="{2502EF50-84A4-45CF-8776-7A6BCB2EE24C}" srcId="{B8E2D563-2A75-497E-BF89-79D317C24200}" destId="{7860C6F3-B4B7-4DB1-82F2-6E14D022F8BD}" srcOrd="3" destOrd="0" parTransId="{21204A1B-2E19-49DB-8DB3-0465873262EC}" sibTransId="{EBA2C178-3304-46BE-A0F7-E7A10986C2EB}"/>
    <dgm:cxn modelId="{F1189951-025B-4381-95D6-9E36CF8361A8}" type="presOf" srcId="{F033B886-E65A-4EA2-8642-F00269F88BFF}" destId="{BD99B863-053A-44FE-BBB5-EEA15593F555}" srcOrd="1" destOrd="0" presId="urn:microsoft.com/office/officeart/2005/8/layout/vProcess5"/>
    <dgm:cxn modelId="{1861B657-F37C-437B-A15D-EC16BD984C07}" type="presOf" srcId="{BC660EDC-4575-4B56-8DD1-EBB6982E864D}" destId="{098D3E39-FF1C-4C7D-BB41-5820CE678220}" srcOrd="1" destOrd="0" presId="urn:microsoft.com/office/officeart/2005/8/layout/vProcess5"/>
    <dgm:cxn modelId="{E1B56183-9D4D-4AFC-8D90-631462E032FB}" type="presOf" srcId="{7860C6F3-B4B7-4DB1-82F2-6E14D022F8BD}" destId="{4EBA53F7-E732-476C-BA1C-B4077D60CEC7}" srcOrd="0" destOrd="0" presId="urn:microsoft.com/office/officeart/2005/8/layout/vProcess5"/>
    <dgm:cxn modelId="{9071F388-538E-4785-AB54-EEF71A70B874}" type="presOf" srcId="{D97D271F-846A-4202-A573-98BC9F44A630}" destId="{4FE3B9A9-8A9E-4A87-9F3F-A97B8526FF8B}" srcOrd="0" destOrd="0" presId="urn:microsoft.com/office/officeart/2005/8/layout/vProcess5"/>
    <dgm:cxn modelId="{3A87E995-5B49-4A44-9B65-AD63120252F6}" type="presOf" srcId="{A610C073-4378-4215-B2D8-60CF440BE2FE}" destId="{180C2739-0A48-47F1-89A2-3B058E11AB14}" srcOrd="0" destOrd="0" presId="urn:microsoft.com/office/officeart/2005/8/layout/vProcess5"/>
    <dgm:cxn modelId="{89FEEDD0-B6BD-4075-A077-A990B330D791}" srcId="{B8E2D563-2A75-497E-BF89-79D317C24200}" destId="{F033B886-E65A-4EA2-8642-F00269F88BFF}" srcOrd="0" destOrd="0" parTransId="{C1FEDF57-9CF6-4BA2-99A5-DDCCB80A6A59}" sibTransId="{D97D271F-846A-4202-A573-98BC9F44A630}"/>
    <dgm:cxn modelId="{980F3DD3-E18D-4241-84CE-5A15E1C4007C}" type="presOf" srcId="{F033B886-E65A-4EA2-8642-F00269F88BFF}" destId="{152FB18B-8843-46AD-A9B6-C097A0C3C4C9}" srcOrd="0" destOrd="0" presId="urn:microsoft.com/office/officeart/2005/8/layout/vProcess5"/>
    <dgm:cxn modelId="{890DF7F8-CE64-4E54-99B6-DE5EBBCF1A8A}" type="presOf" srcId="{B8E2D563-2A75-497E-BF89-79D317C24200}" destId="{B3777C19-D81B-4130-9515-1434969CC014}" srcOrd="0" destOrd="0" presId="urn:microsoft.com/office/officeart/2005/8/layout/vProcess5"/>
    <dgm:cxn modelId="{FEB0EF95-046F-4BC4-A4DD-75352249587C}" type="presParOf" srcId="{B3777C19-D81B-4130-9515-1434969CC014}" destId="{61E319B8-EA8C-43B4-B286-F9DC18B41F0A}" srcOrd="0" destOrd="0" presId="urn:microsoft.com/office/officeart/2005/8/layout/vProcess5"/>
    <dgm:cxn modelId="{35AD1EC8-348B-4D7D-8ECC-E7F1A1074FC3}" type="presParOf" srcId="{B3777C19-D81B-4130-9515-1434969CC014}" destId="{152FB18B-8843-46AD-A9B6-C097A0C3C4C9}" srcOrd="1" destOrd="0" presId="urn:microsoft.com/office/officeart/2005/8/layout/vProcess5"/>
    <dgm:cxn modelId="{87E71A47-2E1B-44A1-ADE3-2F3764904B05}" type="presParOf" srcId="{B3777C19-D81B-4130-9515-1434969CC014}" destId="{35BF56A7-F0C0-4954-B79B-CA86612E0568}" srcOrd="2" destOrd="0" presId="urn:microsoft.com/office/officeart/2005/8/layout/vProcess5"/>
    <dgm:cxn modelId="{9B168897-F0E6-4F6F-BFAB-BA91BA5B0CFD}" type="presParOf" srcId="{B3777C19-D81B-4130-9515-1434969CC014}" destId="{180C2739-0A48-47F1-89A2-3B058E11AB14}" srcOrd="3" destOrd="0" presId="urn:microsoft.com/office/officeart/2005/8/layout/vProcess5"/>
    <dgm:cxn modelId="{DFCA68E8-A9AB-4D3E-8EA2-B8ABACDF894B}" type="presParOf" srcId="{B3777C19-D81B-4130-9515-1434969CC014}" destId="{4EBA53F7-E732-476C-BA1C-B4077D60CEC7}" srcOrd="4" destOrd="0" presId="urn:microsoft.com/office/officeart/2005/8/layout/vProcess5"/>
    <dgm:cxn modelId="{F0A91E2D-2E50-4D38-8554-B2E50A7AE11E}" type="presParOf" srcId="{B3777C19-D81B-4130-9515-1434969CC014}" destId="{4FE3B9A9-8A9E-4A87-9F3F-A97B8526FF8B}" srcOrd="5" destOrd="0" presId="urn:microsoft.com/office/officeart/2005/8/layout/vProcess5"/>
    <dgm:cxn modelId="{D5B83424-2D75-4E8B-B36F-52189E58DB15}" type="presParOf" srcId="{B3777C19-D81B-4130-9515-1434969CC014}" destId="{164418A8-0BF2-4DE3-B979-1F97D9FB29ED}" srcOrd="6" destOrd="0" presId="urn:microsoft.com/office/officeart/2005/8/layout/vProcess5"/>
    <dgm:cxn modelId="{6EAA1EC1-B56D-4679-A089-94F086814BE6}" type="presParOf" srcId="{B3777C19-D81B-4130-9515-1434969CC014}" destId="{781057AD-9F60-4B3B-B48F-B5F58696FAA2}" srcOrd="7" destOrd="0" presId="urn:microsoft.com/office/officeart/2005/8/layout/vProcess5"/>
    <dgm:cxn modelId="{80CC7EF1-DA4F-4721-99F0-E600047B8E14}" type="presParOf" srcId="{B3777C19-D81B-4130-9515-1434969CC014}" destId="{BD99B863-053A-44FE-BBB5-EEA15593F555}" srcOrd="8" destOrd="0" presId="urn:microsoft.com/office/officeart/2005/8/layout/vProcess5"/>
    <dgm:cxn modelId="{D4440653-8211-4A16-B535-FCA318DFA7D8}" type="presParOf" srcId="{B3777C19-D81B-4130-9515-1434969CC014}" destId="{098D3E39-FF1C-4C7D-BB41-5820CE678220}" srcOrd="9" destOrd="0" presId="urn:microsoft.com/office/officeart/2005/8/layout/vProcess5"/>
    <dgm:cxn modelId="{18B36FC4-6BD5-416A-B606-6036C7770F13}" type="presParOf" srcId="{B3777C19-D81B-4130-9515-1434969CC014}" destId="{CF0216BE-1697-4E12-8AF4-AD14388B0E68}" srcOrd="10" destOrd="0" presId="urn:microsoft.com/office/officeart/2005/8/layout/vProcess5"/>
    <dgm:cxn modelId="{FEDF62D5-69AE-47F5-90A7-25E9FF508E70}" type="presParOf" srcId="{B3777C19-D81B-4130-9515-1434969CC014}" destId="{8AF77483-F2A2-4080-8E65-5565081FA0AD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A0C1B2-61EE-45FF-984E-E9FB3F953B40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FED0EB74-9415-4885-8EDF-E3E51D4D13E1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1800" b="1" dirty="0"/>
            <a:t>Economic Barriers:</a:t>
          </a:r>
          <a:r>
            <a:rPr lang="en-US" sz="1800" dirty="0"/>
            <a:t> </a:t>
          </a:r>
        </a:p>
      </dgm:t>
    </dgm:pt>
    <dgm:pt modelId="{248D80E7-F7FB-4B82-9B6F-78E8B75FBE81}" type="parTrans" cxnId="{C60531D4-974B-4D2B-9C0A-A9F8AEE86C75}">
      <dgm:prSet/>
      <dgm:spPr/>
      <dgm:t>
        <a:bodyPr/>
        <a:lstStyle/>
        <a:p>
          <a:endParaRPr lang="en-US"/>
        </a:p>
      </dgm:t>
    </dgm:pt>
    <dgm:pt modelId="{BF6B2A60-613C-4E0B-8027-659AB2800C42}" type="sibTrans" cxnId="{C60531D4-974B-4D2B-9C0A-A9F8AEE86C75}">
      <dgm:prSet/>
      <dgm:spPr/>
      <dgm:t>
        <a:bodyPr/>
        <a:lstStyle/>
        <a:p>
          <a:endParaRPr lang="en-US"/>
        </a:p>
      </dgm:t>
    </dgm:pt>
    <dgm:pt modelId="{393EC44C-D24F-45D2-9AF5-86814C2F610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High cost of healthy food; low incomes; expensive housing</a:t>
          </a:r>
        </a:p>
      </dgm:t>
    </dgm:pt>
    <dgm:pt modelId="{82CD15CD-DF46-4BB7-85A4-F3B0E970B8EF}" type="parTrans" cxnId="{828B1227-74F2-4BB8-A213-A113AB7B28FB}">
      <dgm:prSet/>
      <dgm:spPr/>
      <dgm:t>
        <a:bodyPr/>
        <a:lstStyle/>
        <a:p>
          <a:endParaRPr lang="en-US"/>
        </a:p>
      </dgm:t>
    </dgm:pt>
    <dgm:pt modelId="{1E7D119C-E83C-4EB6-BD9A-CFABC64EC0B0}" type="sibTrans" cxnId="{828B1227-74F2-4BB8-A213-A113AB7B28FB}">
      <dgm:prSet/>
      <dgm:spPr/>
      <dgm:t>
        <a:bodyPr/>
        <a:lstStyle/>
        <a:p>
          <a:endParaRPr lang="en-US"/>
        </a:p>
      </dgm:t>
    </dgm:pt>
    <dgm:pt modelId="{C272D846-6B6E-4D32-A645-86C74BDA7CD2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1800" b="1" dirty="0"/>
            <a:t>Food Access &amp; Habits: </a:t>
          </a:r>
          <a:endParaRPr lang="en-US" sz="1800" dirty="0"/>
        </a:p>
      </dgm:t>
    </dgm:pt>
    <dgm:pt modelId="{4C6475E9-09A4-488A-BD1F-20B3DAB600F2}" type="parTrans" cxnId="{006C82E5-4BA1-420A-9838-4AC11A5BA7F0}">
      <dgm:prSet/>
      <dgm:spPr/>
      <dgm:t>
        <a:bodyPr/>
        <a:lstStyle/>
        <a:p>
          <a:endParaRPr lang="en-US"/>
        </a:p>
      </dgm:t>
    </dgm:pt>
    <dgm:pt modelId="{55141FA9-A50D-4B46-9D6B-014B95F2E982}" type="sibTrans" cxnId="{006C82E5-4BA1-420A-9838-4AC11A5BA7F0}">
      <dgm:prSet/>
      <dgm:spPr/>
      <dgm:t>
        <a:bodyPr/>
        <a:lstStyle/>
        <a:p>
          <a:endParaRPr lang="en-US"/>
        </a:p>
      </dgm:t>
    </dgm:pt>
    <dgm:pt modelId="{D9547FBF-5912-4CCA-A551-529AD7AA58D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Cheaper junk food; limited school/summer meal access</a:t>
          </a:r>
        </a:p>
      </dgm:t>
    </dgm:pt>
    <dgm:pt modelId="{F935C2C4-16DA-47E9-A97E-889E9EEAA730}" type="parTrans" cxnId="{A3B73E12-71D7-445C-8954-470461912430}">
      <dgm:prSet/>
      <dgm:spPr/>
      <dgm:t>
        <a:bodyPr/>
        <a:lstStyle/>
        <a:p>
          <a:endParaRPr lang="en-US"/>
        </a:p>
      </dgm:t>
    </dgm:pt>
    <dgm:pt modelId="{2E9AC0F0-93F8-4399-875F-4048CC301AD7}" type="sibTrans" cxnId="{A3B73E12-71D7-445C-8954-470461912430}">
      <dgm:prSet/>
      <dgm:spPr/>
      <dgm:t>
        <a:bodyPr/>
        <a:lstStyle/>
        <a:p>
          <a:endParaRPr lang="en-US"/>
        </a:p>
      </dgm:t>
    </dgm:pt>
    <dgm:pt modelId="{D3A296D5-E60F-43EE-813B-5FAC000863C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Limited time, nutrition knowledge, and teens preference of fast food</a:t>
          </a:r>
        </a:p>
      </dgm:t>
    </dgm:pt>
    <dgm:pt modelId="{C58DB5D9-3B5B-4C29-890B-51A2DC084298}" type="parTrans" cxnId="{EE489966-A213-41A2-BE98-ABE2803E234C}">
      <dgm:prSet/>
      <dgm:spPr/>
      <dgm:t>
        <a:bodyPr/>
        <a:lstStyle/>
        <a:p>
          <a:endParaRPr lang="en-US"/>
        </a:p>
      </dgm:t>
    </dgm:pt>
    <dgm:pt modelId="{BC412065-4387-4DAD-AF87-460059E33971}" type="sibTrans" cxnId="{EE489966-A213-41A2-BE98-ABE2803E234C}">
      <dgm:prSet/>
      <dgm:spPr/>
      <dgm:t>
        <a:bodyPr/>
        <a:lstStyle/>
        <a:p>
          <a:endParaRPr lang="en-US"/>
        </a:p>
      </dgm:t>
    </dgm:pt>
    <dgm:pt modelId="{F7632035-BB4E-4409-A4A8-0FD0972D66A6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1800" b="1" dirty="0"/>
            <a:t>Limited Physical Activity Opportunities: </a:t>
          </a:r>
          <a:endParaRPr lang="en-US" sz="1800" dirty="0"/>
        </a:p>
      </dgm:t>
    </dgm:pt>
    <dgm:pt modelId="{A8FA4AC2-BEA0-4837-A594-C52C366164A4}" type="parTrans" cxnId="{D3A7FD6B-7F7E-4160-B99D-366C3E6CFF1F}">
      <dgm:prSet/>
      <dgm:spPr/>
      <dgm:t>
        <a:bodyPr/>
        <a:lstStyle/>
        <a:p>
          <a:endParaRPr lang="en-US"/>
        </a:p>
      </dgm:t>
    </dgm:pt>
    <dgm:pt modelId="{C1E2951C-7E22-4C10-BC67-7F7674F45A6D}" type="sibTrans" cxnId="{D3A7FD6B-7F7E-4160-B99D-366C3E6CFF1F}">
      <dgm:prSet/>
      <dgm:spPr/>
      <dgm:t>
        <a:bodyPr/>
        <a:lstStyle/>
        <a:p>
          <a:endParaRPr lang="en-US"/>
        </a:p>
      </dgm:t>
    </dgm:pt>
    <dgm:pt modelId="{A1C3EDA5-1BDB-4BD6-B9A1-A15FBB84D1A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Few affordable recreation options; long winters; safety concerns; high screen time</a:t>
          </a:r>
        </a:p>
      </dgm:t>
    </dgm:pt>
    <dgm:pt modelId="{03B7F461-4F98-4BC3-9C12-9AD7C3E077CC}" type="parTrans" cxnId="{7B565221-1EBD-4E8A-847B-F47079F5F8F0}">
      <dgm:prSet/>
      <dgm:spPr/>
      <dgm:t>
        <a:bodyPr/>
        <a:lstStyle/>
        <a:p>
          <a:endParaRPr lang="en-US"/>
        </a:p>
      </dgm:t>
    </dgm:pt>
    <dgm:pt modelId="{63BB23C1-3CC0-45FB-A6FB-85845CD45462}" type="sibTrans" cxnId="{7B565221-1EBD-4E8A-847B-F47079F5F8F0}">
      <dgm:prSet/>
      <dgm:spPr/>
      <dgm:t>
        <a:bodyPr/>
        <a:lstStyle/>
        <a:p>
          <a:endParaRPr lang="en-US"/>
        </a:p>
      </dgm:t>
    </dgm:pt>
    <dgm:pt modelId="{2245311F-3725-4E4B-BC9E-93207C45F6D2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1800" b="1" dirty="0"/>
            <a:t>Cultural Influences: </a:t>
          </a:r>
          <a:endParaRPr lang="en-US" sz="1800" dirty="0"/>
        </a:p>
      </dgm:t>
    </dgm:pt>
    <dgm:pt modelId="{A2622DDD-E6FE-48B1-B100-F74ED8E9B936}" type="parTrans" cxnId="{B5A03B4D-51D9-4E87-AE30-7663D655ADD7}">
      <dgm:prSet/>
      <dgm:spPr/>
      <dgm:t>
        <a:bodyPr/>
        <a:lstStyle/>
        <a:p>
          <a:endParaRPr lang="en-US"/>
        </a:p>
      </dgm:t>
    </dgm:pt>
    <dgm:pt modelId="{3F220A40-BD5A-4A88-923E-F2A3D9663D7B}" type="sibTrans" cxnId="{B5A03B4D-51D9-4E87-AE30-7663D655ADD7}">
      <dgm:prSet/>
      <dgm:spPr/>
      <dgm:t>
        <a:bodyPr/>
        <a:lstStyle/>
        <a:p>
          <a:endParaRPr lang="en-US"/>
        </a:p>
      </dgm:t>
    </dgm:pt>
    <dgm:pt modelId="{91FE5DCF-8F27-481C-B73B-C0C9F634B31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High‑calorie traditional foods, large portions, snacking culture, fast‑paced eating</a:t>
          </a:r>
        </a:p>
      </dgm:t>
    </dgm:pt>
    <dgm:pt modelId="{FF0726BB-420B-4676-B322-6CDFBB15AA32}" type="parTrans" cxnId="{02CECFE2-28BB-4317-97B0-1A57931708BC}">
      <dgm:prSet/>
      <dgm:spPr/>
      <dgm:t>
        <a:bodyPr/>
        <a:lstStyle/>
        <a:p>
          <a:endParaRPr lang="en-US"/>
        </a:p>
      </dgm:t>
    </dgm:pt>
    <dgm:pt modelId="{0BB801E1-84F8-4938-A9AD-9630FA5FD99B}" type="sibTrans" cxnId="{02CECFE2-28BB-4317-97B0-1A57931708BC}">
      <dgm:prSet/>
      <dgm:spPr/>
      <dgm:t>
        <a:bodyPr/>
        <a:lstStyle/>
        <a:p>
          <a:endParaRPr lang="en-US"/>
        </a:p>
      </dgm:t>
    </dgm:pt>
    <dgm:pt modelId="{484654E8-8F7D-4AA5-BC4E-4ED39A468063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1800" b="1" dirty="0"/>
            <a:t>Other Factors: </a:t>
          </a:r>
          <a:endParaRPr lang="en-US" sz="1800" dirty="0"/>
        </a:p>
      </dgm:t>
    </dgm:pt>
    <dgm:pt modelId="{1724FA32-5C5A-40C8-9765-9004A52FFEED}" type="parTrans" cxnId="{07FF678A-41CA-4F8B-AC45-09A63ED9E01D}">
      <dgm:prSet/>
      <dgm:spPr/>
      <dgm:t>
        <a:bodyPr/>
        <a:lstStyle/>
        <a:p>
          <a:endParaRPr lang="en-US"/>
        </a:p>
      </dgm:t>
    </dgm:pt>
    <dgm:pt modelId="{C36F1861-3472-4986-942D-4790B40A7E77}" type="sibTrans" cxnId="{07FF678A-41CA-4F8B-AC45-09A63ED9E01D}">
      <dgm:prSet/>
      <dgm:spPr/>
      <dgm:t>
        <a:bodyPr/>
        <a:lstStyle/>
        <a:p>
          <a:endParaRPr lang="en-US"/>
        </a:p>
      </dgm:t>
    </dgm:pt>
    <dgm:pt modelId="{AD962DA8-BE7A-49FE-87C8-6DDCA8DC3DD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Stress, trauma, poor mental health, emotional eating</a:t>
          </a:r>
        </a:p>
      </dgm:t>
    </dgm:pt>
    <dgm:pt modelId="{AF81B9E4-8DBC-45F9-B8B8-353F6C50D67F}" type="parTrans" cxnId="{009F139F-28BF-4BF2-A836-F8E3CC169A1C}">
      <dgm:prSet/>
      <dgm:spPr/>
      <dgm:t>
        <a:bodyPr/>
        <a:lstStyle/>
        <a:p>
          <a:endParaRPr lang="en-US"/>
        </a:p>
      </dgm:t>
    </dgm:pt>
    <dgm:pt modelId="{CC4226BA-D9FE-4937-AE18-D68DA96A352A}" type="sibTrans" cxnId="{009F139F-28BF-4BF2-A836-F8E3CC169A1C}">
      <dgm:prSet/>
      <dgm:spPr/>
      <dgm:t>
        <a:bodyPr/>
        <a:lstStyle/>
        <a:p>
          <a:endParaRPr lang="en-US"/>
        </a:p>
      </dgm:t>
    </dgm:pt>
    <dgm:pt modelId="{35BF3B1D-BEEE-496F-AADB-8D2C2888711F}" type="pres">
      <dgm:prSet presAssocID="{4DA0C1B2-61EE-45FF-984E-E9FB3F953B40}" presName="root" presStyleCnt="0">
        <dgm:presLayoutVars>
          <dgm:dir/>
          <dgm:resizeHandles val="exact"/>
        </dgm:presLayoutVars>
      </dgm:prSet>
      <dgm:spPr/>
    </dgm:pt>
    <dgm:pt modelId="{D80B4E48-50CC-47DD-B0D0-4C75CCA7FF3C}" type="pres">
      <dgm:prSet presAssocID="{FED0EB74-9415-4885-8EDF-E3E51D4D13E1}" presName="compNode" presStyleCnt="0"/>
      <dgm:spPr/>
    </dgm:pt>
    <dgm:pt modelId="{6CFE5DB5-F946-4036-A8B5-20C07D28422A}" type="pres">
      <dgm:prSet presAssocID="{FED0EB74-9415-4885-8EDF-E3E51D4D13E1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BD604EBC-991E-4460-B63B-0934D5A97067}" type="pres">
      <dgm:prSet presAssocID="{FED0EB74-9415-4885-8EDF-E3E51D4D13E1}" presName="iconSpace" presStyleCnt="0"/>
      <dgm:spPr/>
    </dgm:pt>
    <dgm:pt modelId="{9EFDB574-EAA8-4246-A466-907E2C7B7FE5}" type="pres">
      <dgm:prSet presAssocID="{FED0EB74-9415-4885-8EDF-E3E51D4D13E1}" presName="parTx" presStyleLbl="revTx" presStyleIdx="0" presStyleCnt="10" custLinFactNeighborX="-193" custLinFactNeighborY="13170">
        <dgm:presLayoutVars>
          <dgm:chMax val="0"/>
          <dgm:chPref val="0"/>
        </dgm:presLayoutVars>
      </dgm:prSet>
      <dgm:spPr/>
    </dgm:pt>
    <dgm:pt modelId="{8A47BACA-886F-4BF5-AAEF-66862A992C4C}" type="pres">
      <dgm:prSet presAssocID="{FED0EB74-9415-4885-8EDF-E3E51D4D13E1}" presName="txSpace" presStyleCnt="0"/>
      <dgm:spPr/>
    </dgm:pt>
    <dgm:pt modelId="{6729C7AA-CE6E-4297-9C90-23D740303BE2}" type="pres">
      <dgm:prSet presAssocID="{FED0EB74-9415-4885-8EDF-E3E51D4D13E1}" presName="desTx" presStyleLbl="revTx" presStyleIdx="1" presStyleCnt="10">
        <dgm:presLayoutVars/>
      </dgm:prSet>
      <dgm:spPr/>
    </dgm:pt>
    <dgm:pt modelId="{EE419989-526D-4E04-A18B-3E17209BE680}" type="pres">
      <dgm:prSet presAssocID="{BF6B2A60-613C-4E0B-8027-659AB2800C42}" presName="sibTrans" presStyleCnt="0"/>
      <dgm:spPr/>
    </dgm:pt>
    <dgm:pt modelId="{75397282-650B-49AD-95A8-2F7D8F613BD5}" type="pres">
      <dgm:prSet presAssocID="{C272D846-6B6E-4D32-A645-86C74BDA7CD2}" presName="compNode" presStyleCnt="0"/>
      <dgm:spPr/>
    </dgm:pt>
    <dgm:pt modelId="{A30547FA-DFB3-4870-977D-15E28363723A}" type="pres">
      <dgm:prSet presAssocID="{C272D846-6B6E-4D32-A645-86C74BDA7CD2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erson Eating"/>
        </a:ext>
      </dgm:extLst>
    </dgm:pt>
    <dgm:pt modelId="{0DF2CE65-F20F-414B-8289-5185A5C34373}" type="pres">
      <dgm:prSet presAssocID="{C272D846-6B6E-4D32-A645-86C74BDA7CD2}" presName="iconSpace" presStyleCnt="0"/>
      <dgm:spPr/>
    </dgm:pt>
    <dgm:pt modelId="{C8936354-908B-4432-96F6-5ADE3ADAF86A}" type="pres">
      <dgm:prSet presAssocID="{C272D846-6B6E-4D32-A645-86C74BDA7CD2}" presName="parTx" presStyleLbl="revTx" presStyleIdx="2" presStyleCnt="10" custLinFactNeighborY="9878">
        <dgm:presLayoutVars>
          <dgm:chMax val="0"/>
          <dgm:chPref val="0"/>
        </dgm:presLayoutVars>
      </dgm:prSet>
      <dgm:spPr/>
    </dgm:pt>
    <dgm:pt modelId="{1CF353F0-D29F-4312-B13E-19C7BB9B74B0}" type="pres">
      <dgm:prSet presAssocID="{C272D846-6B6E-4D32-A645-86C74BDA7CD2}" presName="txSpace" presStyleCnt="0"/>
      <dgm:spPr/>
    </dgm:pt>
    <dgm:pt modelId="{79BD3D92-6808-495D-A9FA-AF9ED310101B}" type="pres">
      <dgm:prSet presAssocID="{C272D846-6B6E-4D32-A645-86C74BDA7CD2}" presName="desTx" presStyleLbl="revTx" presStyleIdx="3" presStyleCnt="10">
        <dgm:presLayoutVars/>
      </dgm:prSet>
      <dgm:spPr/>
    </dgm:pt>
    <dgm:pt modelId="{C7A28A66-79A4-47AF-842A-D0618879C62B}" type="pres">
      <dgm:prSet presAssocID="{55141FA9-A50D-4B46-9D6B-014B95F2E982}" presName="sibTrans" presStyleCnt="0"/>
      <dgm:spPr/>
    </dgm:pt>
    <dgm:pt modelId="{BA89566F-D90C-470C-8B2D-622293AF609B}" type="pres">
      <dgm:prSet presAssocID="{F7632035-BB4E-4409-A4A8-0FD0972D66A6}" presName="compNode" presStyleCnt="0"/>
      <dgm:spPr/>
    </dgm:pt>
    <dgm:pt modelId="{E9A21322-F434-450B-B174-603E7D8C3F8E}" type="pres">
      <dgm:prSet presAssocID="{F7632035-BB4E-4409-A4A8-0FD0972D66A6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gloo"/>
        </a:ext>
      </dgm:extLst>
    </dgm:pt>
    <dgm:pt modelId="{AB6FF1EB-9CC4-475C-9E5A-15764DF746BE}" type="pres">
      <dgm:prSet presAssocID="{F7632035-BB4E-4409-A4A8-0FD0972D66A6}" presName="iconSpace" presStyleCnt="0"/>
      <dgm:spPr/>
    </dgm:pt>
    <dgm:pt modelId="{8137976F-F2D9-499F-90A0-336D52CBCF06}" type="pres">
      <dgm:prSet presAssocID="{F7632035-BB4E-4409-A4A8-0FD0972D66A6}" presName="parTx" presStyleLbl="revTx" presStyleIdx="4" presStyleCnt="10">
        <dgm:presLayoutVars>
          <dgm:chMax val="0"/>
          <dgm:chPref val="0"/>
        </dgm:presLayoutVars>
      </dgm:prSet>
      <dgm:spPr/>
    </dgm:pt>
    <dgm:pt modelId="{E6B1D3ED-73CE-4727-8A95-94A0FF47E1A3}" type="pres">
      <dgm:prSet presAssocID="{F7632035-BB4E-4409-A4A8-0FD0972D66A6}" presName="txSpace" presStyleCnt="0"/>
      <dgm:spPr/>
    </dgm:pt>
    <dgm:pt modelId="{96C73C0C-CD89-4505-8FD2-CF7E66EF504D}" type="pres">
      <dgm:prSet presAssocID="{F7632035-BB4E-4409-A4A8-0FD0972D66A6}" presName="desTx" presStyleLbl="revTx" presStyleIdx="5" presStyleCnt="10">
        <dgm:presLayoutVars/>
      </dgm:prSet>
      <dgm:spPr/>
    </dgm:pt>
    <dgm:pt modelId="{B8DA52C8-71E2-4FAE-90C4-C224E5FA6F3A}" type="pres">
      <dgm:prSet presAssocID="{C1E2951C-7E22-4C10-BC67-7F7674F45A6D}" presName="sibTrans" presStyleCnt="0"/>
      <dgm:spPr/>
    </dgm:pt>
    <dgm:pt modelId="{EA4FBC83-5336-454F-BFB4-42E0ADEEAE63}" type="pres">
      <dgm:prSet presAssocID="{2245311F-3725-4E4B-BC9E-93207C45F6D2}" presName="compNode" presStyleCnt="0"/>
      <dgm:spPr/>
    </dgm:pt>
    <dgm:pt modelId="{68E63549-071F-43AC-9070-46FF2340E454}" type="pres">
      <dgm:prSet presAssocID="{2245311F-3725-4E4B-BC9E-93207C45F6D2}" presName="iconRect" presStyleLbl="node1" presStyleIdx="3" presStyleCnt="5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aco with solid fill"/>
        </a:ext>
      </dgm:extLst>
    </dgm:pt>
    <dgm:pt modelId="{9BFF1822-2955-433C-9775-D558B13396B1}" type="pres">
      <dgm:prSet presAssocID="{2245311F-3725-4E4B-BC9E-93207C45F6D2}" presName="iconSpace" presStyleCnt="0"/>
      <dgm:spPr/>
    </dgm:pt>
    <dgm:pt modelId="{AF320769-6DA5-4354-A79C-AE3BD307481F}" type="pres">
      <dgm:prSet presAssocID="{2245311F-3725-4E4B-BC9E-93207C45F6D2}" presName="parTx" presStyleLbl="revTx" presStyleIdx="6" presStyleCnt="10" custLinFactNeighborY="18109">
        <dgm:presLayoutVars>
          <dgm:chMax val="0"/>
          <dgm:chPref val="0"/>
        </dgm:presLayoutVars>
      </dgm:prSet>
      <dgm:spPr/>
    </dgm:pt>
    <dgm:pt modelId="{A235BF1E-99E0-45D1-834B-78432929BA92}" type="pres">
      <dgm:prSet presAssocID="{2245311F-3725-4E4B-BC9E-93207C45F6D2}" presName="txSpace" presStyleCnt="0"/>
      <dgm:spPr/>
    </dgm:pt>
    <dgm:pt modelId="{8B14184D-3709-4AF5-9AF8-CEB3A804ADF7}" type="pres">
      <dgm:prSet presAssocID="{2245311F-3725-4E4B-BC9E-93207C45F6D2}" presName="desTx" presStyleLbl="revTx" presStyleIdx="7" presStyleCnt="10">
        <dgm:presLayoutVars/>
      </dgm:prSet>
      <dgm:spPr/>
    </dgm:pt>
    <dgm:pt modelId="{5C06BE26-963C-4ED4-9D23-3F22B13AFBE7}" type="pres">
      <dgm:prSet presAssocID="{3F220A40-BD5A-4A88-923E-F2A3D9663D7B}" presName="sibTrans" presStyleCnt="0"/>
      <dgm:spPr/>
    </dgm:pt>
    <dgm:pt modelId="{E665B36B-FB10-414C-B405-EFECA5600D80}" type="pres">
      <dgm:prSet presAssocID="{484654E8-8F7D-4AA5-BC4E-4ED39A468063}" presName="compNode" presStyleCnt="0"/>
      <dgm:spPr/>
    </dgm:pt>
    <dgm:pt modelId="{475F8FF6-5083-4C02-9E1C-FE251893318E}" type="pres">
      <dgm:prSet presAssocID="{484654E8-8F7D-4AA5-BC4E-4ED39A468063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EB1BD503-CA37-4AE0-A6DD-AE1D8909BBD8}" type="pres">
      <dgm:prSet presAssocID="{484654E8-8F7D-4AA5-BC4E-4ED39A468063}" presName="iconSpace" presStyleCnt="0"/>
      <dgm:spPr/>
    </dgm:pt>
    <dgm:pt modelId="{4B502FDF-9EA0-40CA-82CB-353025C69A57}" type="pres">
      <dgm:prSet presAssocID="{484654E8-8F7D-4AA5-BC4E-4ED39A468063}" presName="parTx" presStyleLbl="revTx" presStyleIdx="8" presStyleCnt="10" custLinFactNeighborX="352" custLinFactNeighborY="21402">
        <dgm:presLayoutVars>
          <dgm:chMax val="0"/>
          <dgm:chPref val="0"/>
        </dgm:presLayoutVars>
      </dgm:prSet>
      <dgm:spPr/>
    </dgm:pt>
    <dgm:pt modelId="{46DCE322-2499-4FF0-8DE4-95253EECC465}" type="pres">
      <dgm:prSet presAssocID="{484654E8-8F7D-4AA5-BC4E-4ED39A468063}" presName="txSpace" presStyleCnt="0"/>
      <dgm:spPr/>
    </dgm:pt>
    <dgm:pt modelId="{483866E4-3F7F-4CDA-8997-EC06F25A0CCF}" type="pres">
      <dgm:prSet presAssocID="{484654E8-8F7D-4AA5-BC4E-4ED39A468063}" presName="desTx" presStyleLbl="revTx" presStyleIdx="9" presStyleCnt="10">
        <dgm:presLayoutVars/>
      </dgm:prSet>
      <dgm:spPr/>
    </dgm:pt>
  </dgm:ptLst>
  <dgm:cxnLst>
    <dgm:cxn modelId="{A3B73E12-71D7-445C-8954-470461912430}" srcId="{C272D846-6B6E-4D32-A645-86C74BDA7CD2}" destId="{D9547FBF-5912-4CCA-A551-529AD7AA58D1}" srcOrd="0" destOrd="0" parTransId="{F935C2C4-16DA-47E9-A97E-889E9EEAA730}" sibTransId="{2E9AC0F0-93F8-4399-875F-4048CC301AD7}"/>
    <dgm:cxn modelId="{7B565221-1EBD-4E8A-847B-F47079F5F8F0}" srcId="{F7632035-BB4E-4409-A4A8-0FD0972D66A6}" destId="{A1C3EDA5-1BDB-4BD6-B9A1-A15FBB84D1AF}" srcOrd="0" destOrd="0" parTransId="{03B7F461-4F98-4BC3-9C12-9AD7C3E077CC}" sibTransId="{63BB23C1-3CC0-45FB-A6FB-85845CD45462}"/>
    <dgm:cxn modelId="{828B1227-74F2-4BB8-A213-A113AB7B28FB}" srcId="{FED0EB74-9415-4885-8EDF-E3E51D4D13E1}" destId="{393EC44C-D24F-45D2-9AF5-86814C2F6105}" srcOrd="0" destOrd="0" parTransId="{82CD15CD-DF46-4BB7-85A4-F3B0E970B8EF}" sibTransId="{1E7D119C-E83C-4EB6-BD9A-CFABC64EC0B0}"/>
    <dgm:cxn modelId="{ED981929-D3C7-4D75-9125-0FF45C377CE5}" type="presOf" srcId="{FED0EB74-9415-4885-8EDF-E3E51D4D13E1}" destId="{9EFDB574-EAA8-4246-A466-907E2C7B7FE5}" srcOrd="0" destOrd="0" presId="urn:microsoft.com/office/officeart/2018/5/layout/CenteredIconLabelDescriptionList"/>
    <dgm:cxn modelId="{37B23B29-741F-44ED-8725-3E8755EF31AE}" type="presOf" srcId="{91FE5DCF-8F27-481C-B73B-C0C9F634B312}" destId="{8B14184D-3709-4AF5-9AF8-CEB3A804ADF7}" srcOrd="0" destOrd="0" presId="urn:microsoft.com/office/officeart/2018/5/layout/CenteredIconLabelDescriptionList"/>
    <dgm:cxn modelId="{4697EB35-7D95-43DC-A7B9-DB8A47C200F2}" type="presOf" srcId="{2245311F-3725-4E4B-BC9E-93207C45F6D2}" destId="{AF320769-6DA5-4354-A79C-AE3BD307481F}" srcOrd="0" destOrd="0" presId="urn:microsoft.com/office/officeart/2018/5/layout/CenteredIconLabelDescriptionList"/>
    <dgm:cxn modelId="{E9396037-5E76-4849-9BE2-1A252F975AB2}" type="presOf" srcId="{4DA0C1B2-61EE-45FF-984E-E9FB3F953B40}" destId="{35BF3B1D-BEEE-496F-AADB-8D2C2888711F}" srcOrd="0" destOrd="0" presId="urn:microsoft.com/office/officeart/2018/5/layout/CenteredIconLabelDescriptionList"/>
    <dgm:cxn modelId="{9860BF61-32FD-4A7C-99ED-FEFD9A6AFD6A}" type="presOf" srcId="{C272D846-6B6E-4D32-A645-86C74BDA7CD2}" destId="{C8936354-908B-4432-96F6-5ADE3ADAF86A}" srcOrd="0" destOrd="0" presId="urn:microsoft.com/office/officeart/2018/5/layout/CenteredIconLabelDescriptionList"/>
    <dgm:cxn modelId="{03DEF062-51A6-4F0F-ACDD-C5541C1F79E4}" type="presOf" srcId="{D3A296D5-E60F-43EE-813B-5FAC000863C0}" destId="{79BD3D92-6808-495D-A9FA-AF9ED310101B}" srcOrd="0" destOrd="1" presId="urn:microsoft.com/office/officeart/2018/5/layout/CenteredIconLabelDescriptionList"/>
    <dgm:cxn modelId="{4A37BC63-3CE7-410E-B29C-2BA721E87B82}" type="presOf" srcId="{393EC44C-D24F-45D2-9AF5-86814C2F6105}" destId="{6729C7AA-CE6E-4297-9C90-23D740303BE2}" srcOrd="0" destOrd="0" presId="urn:microsoft.com/office/officeart/2018/5/layout/CenteredIconLabelDescriptionList"/>
    <dgm:cxn modelId="{97FEE045-482C-412D-A95A-534146EFC447}" type="presOf" srcId="{F7632035-BB4E-4409-A4A8-0FD0972D66A6}" destId="{8137976F-F2D9-499F-90A0-336D52CBCF06}" srcOrd="0" destOrd="0" presId="urn:microsoft.com/office/officeart/2018/5/layout/CenteredIconLabelDescriptionList"/>
    <dgm:cxn modelId="{EE489966-A213-41A2-BE98-ABE2803E234C}" srcId="{C272D846-6B6E-4D32-A645-86C74BDA7CD2}" destId="{D3A296D5-E60F-43EE-813B-5FAC000863C0}" srcOrd="1" destOrd="0" parTransId="{C58DB5D9-3B5B-4C29-890B-51A2DC084298}" sibTransId="{BC412065-4387-4DAD-AF87-460059E33971}"/>
    <dgm:cxn modelId="{AB016C4A-9B5E-403B-AF9A-0EC8142E0BA5}" type="presOf" srcId="{A1C3EDA5-1BDB-4BD6-B9A1-A15FBB84D1AF}" destId="{96C73C0C-CD89-4505-8FD2-CF7E66EF504D}" srcOrd="0" destOrd="0" presId="urn:microsoft.com/office/officeart/2018/5/layout/CenteredIconLabelDescriptionList"/>
    <dgm:cxn modelId="{D3A7FD6B-7F7E-4160-B99D-366C3E6CFF1F}" srcId="{4DA0C1B2-61EE-45FF-984E-E9FB3F953B40}" destId="{F7632035-BB4E-4409-A4A8-0FD0972D66A6}" srcOrd="2" destOrd="0" parTransId="{A8FA4AC2-BEA0-4837-A594-C52C366164A4}" sibTransId="{C1E2951C-7E22-4C10-BC67-7F7674F45A6D}"/>
    <dgm:cxn modelId="{B5A03B4D-51D9-4E87-AE30-7663D655ADD7}" srcId="{4DA0C1B2-61EE-45FF-984E-E9FB3F953B40}" destId="{2245311F-3725-4E4B-BC9E-93207C45F6D2}" srcOrd="3" destOrd="0" parTransId="{A2622DDD-E6FE-48B1-B100-F74ED8E9B936}" sibTransId="{3F220A40-BD5A-4A88-923E-F2A3D9663D7B}"/>
    <dgm:cxn modelId="{AF08C681-6D18-4434-8214-FE03718D4A56}" type="presOf" srcId="{484654E8-8F7D-4AA5-BC4E-4ED39A468063}" destId="{4B502FDF-9EA0-40CA-82CB-353025C69A57}" srcOrd="0" destOrd="0" presId="urn:microsoft.com/office/officeart/2018/5/layout/CenteredIconLabelDescriptionList"/>
    <dgm:cxn modelId="{07FF678A-41CA-4F8B-AC45-09A63ED9E01D}" srcId="{4DA0C1B2-61EE-45FF-984E-E9FB3F953B40}" destId="{484654E8-8F7D-4AA5-BC4E-4ED39A468063}" srcOrd="4" destOrd="0" parTransId="{1724FA32-5C5A-40C8-9765-9004A52FFEED}" sibTransId="{C36F1861-3472-4986-942D-4790B40A7E77}"/>
    <dgm:cxn modelId="{009F139F-28BF-4BF2-A836-F8E3CC169A1C}" srcId="{484654E8-8F7D-4AA5-BC4E-4ED39A468063}" destId="{AD962DA8-BE7A-49FE-87C8-6DDCA8DC3DDE}" srcOrd="0" destOrd="0" parTransId="{AF81B9E4-8DBC-45F9-B8B8-353F6C50D67F}" sibTransId="{CC4226BA-D9FE-4937-AE18-D68DA96A352A}"/>
    <dgm:cxn modelId="{C60531D4-974B-4D2B-9C0A-A9F8AEE86C75}" srcId="{4DA0C1B2-61EE-45FF-984E-E9FB3F953B40}" destId="{FED0EB74-9415-4885-8EDF-E3E51D4D13E1}" srcOrd="0" destOrd="0" parTransId="{248D80E7-F7FB-4B82-9B6F-78E8B75FBE81}" sibTransId="{BF6B2A60-613C-4E0B-8027-659AB2800C42}"/>
    <dgm:cxn modelId="{02CECFE2-28BB-4317-97B0-1A57931708BC}" srcId="{2245311F-3725-4E4B-BC9E-93207C45F6D2}" destId="{91FE5DCF-8F27-481C-B73B-C0C9F634B312}" srcOrd="0" destOrd="0" parTransId="{FF0726BB-420B-4676-B322-6CDFBB15AA32}" sibTransId="{0BB801E1-84F8-4938-A9AD-9630FA5FD99B}"/>
    <dgm:cxn modelId="{006C82E5-4BA1-420A-9838-4AC11A5BA7F0}" srcId="{4DA0C1B2-61EE-45FF-984E-E9FB3F953B40}" destId="{C272D846-6B6E-4D32-A645-86C74BDA7CD2}" srcOrd="1" destOrd="0" parTransId="{4C6475E9-09A4-488A-BD1F-20B3DAB600F2}" sibTransId="{55141FA9-A50D-4B46-9D6B-014B95F2E982}"/>
    <dgm:cxn modelId="{31FE99EA-5C46-4A90-B998-1E975F3210BE}" type="presOf" srcId="{AD962DA8-BE7A-49FE-87C8-6DDCA8DC3DDE}" destId="{483866E4-3F7F-4CDA-8997-EC06F25A0CCF}" srcOrd="0" destOrd="0" presId="urn:microsoft.com/office/officeart/2018/5/layout/CenteredIconLabelDescriptionList"/>
    <dgm:cxn modelId="{CEF0C3F7-57BF-4B3C-B73E-7ACED7C6C13E}" type="presOf" srcId="{D9547FBF-5912-4CCA-A551-529AD7AA58D1}" destId="{79BD3D92-6808-495D-A9FA-AF9ED310101B}" srcOrd="0" destOrd="0" presId="urn:microsoft.com/office/officeart/2018/5/layout/CenteredIconLabelDescriptionList"/>
    <dgm:cxn modelId="{25B53734-ED97-422D-B307-D97D3D9F22C7}" type="presParOf" srcId="{35BF3B1D-BEEE-496F-AADB-8D2C2888711F}" destId="{D80B4E48-50CC-47DD-B0D0-4C75CCA7FF3C}" srcOrd="0" destOrd="0" presId="urn:microsoft.com/office/officeart/2018/5/layout/CenteredIconLabelDescriptionList"/>
    <dgm:cxn modelId="{A4C3C236-6201-4D07-BCA7-975A77A3F4A0}" type="presParOf" srcId="{D80B4E48-50CC-47DD-B0D0-4C75CCA7FF3C}" destId="{6CFE5DB5-F946-4036-A8B5-20C07D28422A}" srcOrd="0" destOrd="0" presId="urn:microsoft.com/office/officeart/2018/5/layout/CenteredIconLabelDescriptionList"/>
    <dgm:cxn modelId="{D785AF35-593F-49E8-A1E0-EEACAB147E05}" type="presParOf" srcId="{D80B4E48-50CC-47DD-B0D0-4C75CCA7FF3C}" destId="{BD604EBC-991E-4460-B63B-0934D5A97067}" srcOrd="1" destOrd="0" presId="urn:microsoft.com/office/officeart/2018/5/layout/CenteredIconLabelDescriptionList"/>
    <dgm:cxn modelId="{A14347A8-D000-42FE-B6BE-B5755A6AAA8A}" type="presParOf" srcId="{D80B4E48-50CC-47DD-B0D0-4C75CCA7FF3C}" destId="{9EFDB574-EAA8-4246-A466-907E2C7B7FE5}" srcOrd="2" destOrd="0" presId="urn:microsoft.com/office/officeart/2018/5/layout/CenteredIconLabelDescriptionList"/>
    <dgm:cxn modelId="{D8B7753A-0271-428B-B2E0-D4C891108E55}" type="presParOf" srcId="{D80B4E48-50CC-47DD-B0D0-4C75CCA7FF3C}" destId="{8A47BACA-886F-4BF5-AAEF-66862A992C4C}" srcOrd="3" destOrd="0" presId="urn:microsoft.com/office/officeart/2018/5/layout/CenteredIconLabelDescriptionList"/>
    <dgm:cxn modelId="{EDE20F81-C51C-420A-8580-37A8244C6B46}" type="presParOf" srcId="{D80B4E48-50CC-47DD-B0D0-4C75CCA7FF3C}" destId="{6729C7AA-CE6E-4297-9C90-23D740303BE2}" srcOrd="4" destOrd="0" presId="urn:microsoft.com/office/officeart/2018/5/layout/CenteredIconLabelDescriptionList"/>
    <dgm:cxn modelId="{13B71720-B564-4F43-AE21-CFEB93AC2391}" type="presParOf" srcId="{35BF3B1D-BEEE-496F-AADB-8D2C2888711F}" destId="{EE419989-526D-4E04-A18B-3E17209BE680}" srcOrd="1" destOrd="0" presId="urn:microsoft.com/office/officeart/2018/5/layout/CenteredIconLabelDescriptionList"/>
    <dgm:cxn modelId="{DA935009-573B-44C0-BCDE-FDCAA2005B03}" type="presParOf" srcId="{35BF3B1D-BEEE-496F-AADB-8D2C2888711F}" destId="{75397282-650B-49AD-95A8-2F7D8F613BD5}" srcOrd="2" destOrd="0" presId="urn:microsoft.com/office/officeart/2018/5/layout/CenteredIconLabelDescriptionList"/>
    <dgm:cxn modelId="{53ECA262-2FD9-4663-ACCE-A3C1B96198AB}" type="presParOf" srcId="{75397282-650B-49AD-95A8-2F7D8F613BD5}" destId="{A30547FA-DFB3-4870-977D-15E28363723A}" srcOrd="0" destOrd="0" presId="urn:microsoft.com/office/officeart/2018/5/layout/CenteredIconLabelDescriptionList"/>
    <dgm:cxn modelId="{37895F54-5A89-4690-B778-353AA8C5110D}" type="presParOf" srcId="{75397282-650B-49AD-95A8-2F7D8F613BD5}" destId="{0DF2CE65-F20F-414B-8289-5185A5C34373}" srcOrd="1" destOrd="0" presId="urn:microsoft.com/office/officeart/2018/5/layout/CenteredIconLabelDescriptionList"/>
    <dgm:cxn modelId="{B5880524-5FDF-4B9C-8813-B6A5A47E3CD5}" type="presParOf" srcId="{75397282-650B-49AD-95A8-2F7D8F613BD5}" destId="{C8936354-908B-4432-96F6-5ADE3ADAF86A}" srcOrd="2" destOrd="0" presId="urn:microsoft.com/office/officeart/2018/5/layout/CenteredIconLabelDescriptionList"/>
    <dgm:cxn modelId="{BFA69A72-8426-47E4-8F14-5ADA4066B4A2}" type="presParOf" srcId="{75397282-650B-49AD-95A8-2F7D8F613BD5}" destId="{1CF353F0-D29F-4312-B13E-19C7BB9B74B0}" srcOrd="3" destOrd="0" presId="urn:microsoft.com/office/officeart/2018/5/layout/CenteredIconLabelDescriptionList"/>
    <dgm:cxn modelId="{70CF0244-6A61-497E-9533-63CAEDF6CC30}" type="presParOf" srcId="{75397282-650B-49AD-95A8-2F7D8F613BD5}" destId="{79BD3D92-6808-495D-A9FA-AF9ED310101B}" srcOrd="4" destOrd="0" presId="urn:microsoft.com/office/officeart/2018/5/layout/CenteredIconLabelDescriptionList"/>
    <dgm:cxn modelId="{478C124A-6413-4455-B31B-44FD7BC409F3}" type="presParOf" srcId="{35BF3B1D-BEEE-496F-AADB-8D2C2888711F}" destId="{C7A28A66-79A4-47AF-842A-D0618879C62B}" srcOrd="3" destOrd="0" presId="urn:microsoft.com/office/officeart/2018/5/layout/CenteredIconLabelDescriptionList"/>
    <dgm:cxn modelId="{93FFA1A0-E3A1-4585-AC2F-FEA98FAD3F5C}" type="presParOf" srcId="{35BF3B1D-BEEE-496F-AADB-8D2C2888711F}" destId="{BA89566F-D90C-470C-8B2D-622293AF609B}" srcOrd="4" destOrd="0" presId="urn:microsoft.com/office/officeart/2018/5/layout/CenteredIconLabelDescriptionList"/>
    <dgm:cxn modelId="{7D858A52-6442-4277-A8EB-A3FD9DC47AB7}" type="presParOf" srcId="{BA89566F-D90C-470C-8B2D-622293AF609B}" destId="{E9A21322-F434-450B-B174-603E7D8C3F8E}" srcOrd="0" destOrd="0" presId="urn:microsoft.com/office/officeart/2018/5/layout/CenteredIconLabelDescriptionList"/>
    <dgm:cxn modelId="{AE685D04-85C6-4379-97DE-53306B31C62B}" type="presParOf" srcId="{BA89566F-D90C-470C-8B2D-622293AF609B}" destId="{AB6FF1EB-9CC4-475C-9E5A-15764DF746BE}" srcOrd="1" destOrd="0" presId="urn:microsoft.com/office/officeart/2018/5/layout/CenteredIconLabelDescriptionList"/>
    <dgm:cxn modelId="{E943D9F4-33D4-40A1-8485-494FFBFF9CBD}" type="presParOf" srcId="{BA89566F-D90C-470C-8B2D-622293AF609B}" destId="{8137976F-F2D9-499F-90A0-336D52CBCF06}" srcOrd="2" destOrd="0" presId="urn:microsoft.com/office/officeart/2018/5/layout/CenteredIconLabelDescriptionList"/>
    <dgm:cxn modelId="{EDEBEB3F-0358-450B-A910-384C21A62BDB}" type="presParOf" srcId="{BA89566F-D90C-470C-8B2D-622293AF609B}" destId="{E6B1D3ED-73CE-4727-8A95-94A0FF47E1A3}" srcOrd="3" destOrd="0" presId="urn:microsoft.com/office/officeart/2018/5/layout/CenteredIconLabelDescriptionList"/>
    <dgm:cxn modelId="{1EAD0027-CEF1-47C0-9A6A-B5C7E0D3D908}" type="presParOf" srcId="{BA89566F-D90C-470C-8B2D-622293AF609B}" destId="{96C73C0C-CD89-4505-8FD2-CF7E66EF504D}" srcOrd="4" destOrd="0" presId="urn:microsoft.com/office/officeart/2018/5/layout/CenteredIconLabelDescriptionList"/>
    <dgm:cxn modelId="{FCAA3375-312E-49CD-8E4A-5CC81DBE0685}" type="presParOf" srcId="{35BF3B1D-BEEE-496F-AADB-8D2C2888711F}" destId="{B8DA52C8-71E2-4FAE-90C4-C224E5FA6F3A}" srcOrd="5" destOrd="0" presId="urn:microsoft.com/office/officeart/2018/5/layout/CenteredIconLabelDescriptionList"/>
    <dgm:cxn modelId="{CA290E0F-4993-45D7-8F47-85AB3DC8309A}" type="presParOf" srcId="{35BF3B1D-BEEE-496F-AADB-8D2C2888711F}" destId="{EA4FBC83-5336-454F-BFB4-42E0ADEEAE63}" srcOrd="6" destOrd="0" presId="urn:microsoft.com/office/officeart/2018/5/layout/CenteredIconLabelDescriptionList"/>
    <dgm:cxn modelId="{01904C2A-84D6-46A5-8698-484ECBF93F16}" type="presParOf" srcId="{EA4FBC83-5336-454F-BFB4-42E0ADEEAE63}" destId="{68E63549-071F-43AC-9070-46FF2340E454}" srcOrd="0" destOrd="0" presId="urn:microsoft.com/office/officeart/2018/5/layout/CenteredIconLabelDescriptionList"/>
    <dgm:cxn modelId="{22DFE803-1326-4DC6-89F4-C8883451BD49}" type="presParOf" srcId="{EA4FBC83-5336-454F-BFB4-42E0ADEEAE63}" destId="{9BFF1822-2955-433C-9775-D558B13396B1}" srcOrd="1" destOrd="0" presId="urn:microsoft.com/office/officeart/2018/5/layout/CenteredIconLabelDescriptionList"/>
    <dgm:cxn modelId="{8A9235C9-47CD-400B-820C-2CADFC167295}" type="presParOf" srcId="{EA4FBC83-5336-454F-BFB4-42E0ADEEAE63}" destId="{AF320769-6DA5-4354-A79C-AE3BD307481F}" srcOrd="2" destOrd="0" presId="urn:microsoft.com/office/officeart/2018/5/layout/CenteredIconLabelDescriptionList"/>
    <dgm:cxn modelId="{A10808A7-2E46-4558-B2D7-15AE0E3B94F8}" type="presParOf" srcId="{EA4FBC83-5336-454F-BFB4-42E0ADEEAE63}" destId="{A235BF1E-99E0-45D1-834B-78432929BA92}" srcOrd="3" destOrd="0" presId="urn:microsoft.com/office/officeart/2018/5/layout/CenteredIconLabelDescriptionList"/>
    <dgm:cxn modelId="{38B2B67D-66CB-40C7-8D25-981A3B687360}" type="presParOf" srcId="{EA4FBC83-5336-454F-BFB4-42E0ADEEAE63}" destId="{8B14184D-3709-4AF5-9AF8-CEB3A804ADF7}" srcOrd="4" destOrd="0" presId="urn:microsoft.com/office/officeart/2018/5/layout/CenteredIconLabelDescriptionList"/>
    <dgm:cxn modelId="{5B55EC70-A178-4339-94DF-F932C9ADB89F}" type="presParOf" srcId="{35BF3B1D-BEEE-496F-AADB-8D2C2888711F}" destId="{5C06BE26-963C-4ED4-9D23-3F22B13AFBE7}" srcOrd="7" destOrd="0" presId="urn:microsoft.com/office/officeart/2018/5/layout/CenteredIconLabelDescriptionList"/>
    <dgm:cxn modelId="{ADF57D6C-2923-49B2-8863-26F374D9D5F5}" type="presParOf" srcId="{35BF3B1D-BEEE-496F-AADB-8D2C2888711F}" destId="{E665B36B-FB10-414C-B405-EFECA5600D80}" srcOrd="8" destOrd="0" presId="urn:microsoft.com/office/officeart/2018/5/layout/CenteredIconLabelDescriptionList"/>
    <dgm:cxn modelId="{27E245C6-A164-4449-A933-F6AD282CD1DF}" type="presParOf" srcId="{E665B36B-FB10-414C-B405-EFECA5600D80}" destId="{475F8FF6-5083-4C02-9E1C-FE251893318E}" srcOrd="0" destOrd="0" presId="urn:microsoft.com/office/officeart/2018/5/layout/CenteredIconLabelDescriptionList"/>
    <dgm:cxn modelId="{D332EF17-A854-4876-9146-EF61AAF0B1BF}" type="presParOf" srcId="{E665B36B-FB10-414C-B405-EFECA5600D80}" destId="{EB1BD503-CA37-4AE0-A6DD-AE1D8909BBD8}" srcOrd="1" destOrd="0" presId="urn:microsoft.com/office/officeart/2018/5/layout/CenteredIconLabelDescriptionList"/>
    <dgm:cxn modelId="{A3982124-E34C-4442-B377-E109143B998A}" type="presParOf" srcId="{E665B36B-FB10-414C-B405-EFECA5600D80}" destId="{4B502FDF-9EA0-40CA-82CB-353025C69A57}" srcOrd="2" destOrd="0" presId="urn:microsoft.com/office/officeart/2018/5/layout/CenteredIconLabelDescriptionList"/>
    <dgm:cxn modelId="{DC2B3F9F-AFBD-4F64-9D96-BFEDCAC3CB50}" type="presParOf" srcId="{E665B36B-FB10-414C-B405-EFECA5600D80}" destId="{46DCE322-2499-4FF0-8DE4-95253EECC465}" srcOrd="3" destOrd="0" presId="urn:microsoft.com/office/officeart/2018/5/layout/CenteredIconLabelDescriptionList"/>
    <dgm:cxn modelId="{78DDE2C4-C570-42AE-BBCC-944726B923CB}" type="presParOf" srcId="{E665B36B-FB10-414C-B405-EFECA5600D80}" destId="{483866E4-3F7F-4CDA-8997-EC06F25A0CCF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45679E3-771D-4B4C-84AF-A52C8CAF32B8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5EBBC7C-9300-490C-851F-622E91D6DEB8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1800" b="1" dirty="0"/>
            <a:t>Local Programs:</a:t>
          </a:r>
          <a:endParaRPr lang="en-US" sz="1800" dirty="0"/>
        </a:p>
      </dgm:t>
    </dgm:pt>
    <dgm:pt modelId="{12D9D02C-85CA-4C30-A110-6DBBD406238C}" type="parTrans" cxnId="{107054FF-539C-4FC9-AC88-963E97266E77}">
      <dgm:prSet/>
      <dgm:spPr/>
      <dgm:t>
        <a:bodyPr/>
        <a:lstStyle/>
        <a:p>
          <a:endParaRPr lang="en-US"/>
        </a:p>
      </dgm:t>
    </dgm:pt>
    <dgm:pt modelId="{B1E9D253-B14C-4B10-9AE7-8BE9BF139D19}" type="sibTrans" cxnId="{107054FF-539C-4FC9-AC88-963E97266E77}">
      <dgm:prSet/>
      <dgm:spPr/>
      <dgm:t>
        <a:bodyPr/>
        <a:lstStyle/>
        <a:p>
          <a:endParaRPr lang="en-US"/>
        </a:p>
      </dgm:t>
    </dgm:pt>
    <dgm:pt modelId="{36A0BCC5-99A4-409F-8E92-70C721F08EB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Limited in‑person access, mostly virtual programs</a:t>
          </a:r>
        </a:p>
      </dgm:t>
    </dgm:pt>
    <dgm:pt modelId="{0EC236FE-93C7-4AB0-A242-49EA0027A171}" type="parTrans" cxnId="{2BCB27B4-5AEA-4869-BC6D-5DB9FA49CA3D}">
      <dgm:prSet/>
      <dgm:spPr/>
      <dgm:t>
        <a:bodyPr/>
        <a:lstStyle/>
        <a:p>
          <a:endParaRPr lang="en-US"/>
        </a:p>
      </dgm:t>
    </dgm:pt>
    <dgm:pt modelId="{36F26FCB-9186-4021-A3C7-12663FCABBBD}" type="sibTrans" cxnId="{2BCB27B4-5AEA-4869-BC6D-5DB9FA49CA3D}">
      <dgm:prSet/>
      <dgm:spPr/>
      <dgm:t>
        <a:bodyPr/>
        <a:lstStyle/>
        <a:p>
          <a:endParaRPr lang="en-US"/>
        </a:p>
      </dgm:t>
    </dgm:pt>
    <dgm:pt modelId="{515D5246-A180-41FC-A094-52FAEC32F49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Strict eligibility for federal/county supports</a:t>
          </a:r>
        </a:p>
      </dgm:t>
    </dgm:pt>
    <dgm:pt modelId="{0B6A8F2E-4DAD-447A-BBFA-2078A9805215}" type="parTrans" cxnId="{6B1E8491-B124-404A-AC06-754DDA33F097}">
      <dgm:prSet/>
      <dgm:spPr/>
      <dgm:t>
        <a:bodyPr/>
        <a:lstStyle/>
        <a:p>
          <a:endParaRPr lang="en-US"/>
        </a:p>
      </dgm:t>
    </dgm:pt>
    <dgm:pt modelId="{DBEC8254-E72B-4012-88B5-6635218FBB5C}" type="sibTrans" cxnId="{6B1E8491-B124-404A-AC06-754DDA33F097}">
      <dgm:prSet/>
      <dgm:spPr/>
      <dgm:t>
        <a:bodyPr/>
        <a:lstStyle/>
        <a:p>
          <a:endParaRPr lang="en-US"/>
        </a:p>
      </dgm:t>
    </dgm:pt>
    <dgm:pt modelId="{10557D7B-8FB4-4134-A1F8-89F03996E895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1800" b="1" dirty="0"/>
            <a:t>Schools and Community Member Efforts:</a:t>
          </a:r>
          <a:endParaRPr lang="en-US" sz="1800" dirty="0"/>
        </a:p>
      </dgm:t>
    </dgm:pt>
    <dgm:pt modelId="{A47C412E-1C9B-4714-8B27-ED3614C1765C}" type="parTrans" cxnId="{BAE030CE-0305-4A62-875A-29D2EB25CB48}">
      <dgm:prSet/>
      <dgm:spPr/>
      <dgm:t>
        <a:bodyPr/>
        <a:lstStyle/>
        <a:p>
          <a:endParaRPr lang="en-US"/>
        </a:p>
      </dgm:t>
    </dgm:pt>
    <dgm:pt modelId="{B9A8AF94-5375-4F94-A628-46CC9C36AFBB}" type="sibTrans" cxnId="{BAE030CE-0305-4A62-875A-29D2EB25CB48}">
      <dgm:prSet/>
      <dgm:spPr/>
      <dgm:t>
        <a:bodyPr/>
        <a:lstStyle/>
        <a:p>
          <a:endParaRPr lang="en-US"/>
        </a:p>
      </dgm:t>
    </dgm:pt>
    <dgm:pt modelId="{C5D340B0-BA19-469C-865A-4E95B535CB8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Schools provide minimal nutrition education and PE classes</a:t>
          </a:r>
        </a:p>
      </dgm:t>
    </dgm:pt>
    <dgm:pt modelId="{044479DA-D093-4F1C-887C-50A1F7433626}" type="parTrans" cxnId="{66F8829B-B3DA-4AF5-81B7-57AD51105993}">
      <dgm:prSet/>
      <dgm:spPr/>
      <dgm:t>
        <a:bodyPr/>
        <a:lstStyle/>
        <a:p>
          <a:endParaRPr lang="en-US"/>
        </a:p>
      </dgm:t>
    </dgm:pt>
    <dgm:pt modelId="{5AF1D460-CCA5-49B6-93C7-625E2465B5F3}" type="sibTrans" cxnId="{66F8829B-B3DA-4AF5-81B7-57AD51105993}">
      <dgm:prSet/>
      <dgm:spPr/>
      <dgm:t>
        <a:bodyPr/>
        <a:lstStyle/>
        <a:p>
          <a:endParaRPr lang="en-US"/>
        </a:p>
      </dgm:t>
    </dgm:pt>
    <dgm:pt modelId="{1D1228C2-6C2C-4211-9DD4-34F32B79D34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Cooking classes popular</a:t>
          </a:r>
        </a:p>
      </dgm:t>
    </dgm:pt>
    <dgm:pt modelId="{09FB61D4-5976-4C38-93EA-E549E9FB8700}" type="parTrans" cxnId="{CE949491-48C2-4EF1-BEAA-0B44A2052B79}">
      <dgm:prSet/>
      <dgm:spPr/>
      <dgm:t>
        <a:bodyPr/>
        <a:lstStyle/>
        <a:p>
          <a:endParaRPr lang="en-US"/>
        </a:p>
      </dgm:t>
    </dgm:pt>
    <dgm:pt modelId="{5AFEA97B-02B9-4823-AD4A-BD57F558F2E1}" type="sibTrans" cxnId="{CE949491-48C2-4EF1-BEAA-0B44A2052B79}">
      <dgm:prSet/>
      <dgm:spPr/>
      <dgm:t>
        <a:bodyPr/>
        <a:lstStyle/>
        <a:p>
          <a:endParaRPr lang="en-US"/>
        </a:p>
      </dgm:t>
    </dgm:pt>
    <dgm:pt modelId="{BABA51FA-2D69-4434-9F03-36536235280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Community-sponsored health events well‑attended</a:t>
          </a:r>
        </a:p>
      </dgm:t>
    </dgm:pt>
    <dgm:pt modelId="{C8E5D7C5-032F-4DB2-867F-56F8AE792D35}" type="parTrans" cxnId="{767E9A59-A3B7-4E4B-B0AD-18E20E2FF609}">
      <dgm:prSet/>
      <dgm:spPr/>
      <dgm:t>
        <a:bodyPr/>
        <a:lstStyle/>
        <a:p>
          <a:endParaRPr lang="en-US"/>
        </a:p>
      </dgm:t>
    </dgm:pt>
    <dgm:pt modelId="{CC47BCD4-17D4-4465-A172-04CB7DA2230D}" type="sibTrans" cxnId="{767E9A59-A3B7-4E4B-B0AD-18E20E2FF609}">
      <dgm:prSet/>
      <dgm:spPr/>
      <dgm:t>
        <a:bodyPr/>
        <a:lstStyle/>
        <a:p>
          <a:endParaRPr lang="en-US"/>
        </a:p>
      </dgm:t>
    </dgm:pt>
    <dgm:pt modelId="{5A308D5D-6EE3-46D3-912E-0981EFD17254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1800" b="1" dirty="0"/>
            <a:t>Clinics: </a:t>
          </a:r>
          <a:endParaRPr lang="en-US" sz="1800" dirty="0"/>
        </a:p>
      </dgm:t>
    </dgm:pt>
    <dgm:pt modelId="{F0BCB25C-3800-43BB-8283-1BEB0045AB9B}" type="parTrans" cxnId="{996F044B-8803-472A-B72B-A9355AFAAFF8}">
      <dgm:prSet/>
      <dgm:spPr/>
      <dgm:t>
        <a:bodyPr/>
        <a:lstStyle/>
        <a:p>
          <a:endParaRPr lang="en-US"/>
        </a:p>
      </dgm:t>
    </dgm:pt>
    <dgm:pt modelId="{093C59C1-9E06-43DF-8128-618E2791BE81}" type="sibTrans" cxnId="{996F044B-8803-472A-B72B-A9355AFAAFF8}">
      <dgm:prSet/>
      <dgm:spPr/>
      <dgm:t>
        <a:bodyPr/>
        <a:lstStyle/>
        <a:p>
          <a:endParaRPr lang="en-US"/>
        </a:p>
      </dgm:t>
    </dgm:pt>
    <dgm:pt modelId="{505BC02D-025B-4164-AB44-BEF03AD8A37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Few affordable options and specialty care far away</a:t>
          </a:r>
        </a:p>
      </dgm:t>
    </dgm:pt>
    <dgm:pt modelId="{19B228D1-0139-479A-B7D1-4AA10C93A5A4}" type="parTrans" cxnId="{31B8D87B-128F-46EA-9B50-EF46C0E51757}">
      <dgm:prSet/>
      <dgm:spPr/>
      <dgm:t>
        <a:bodyPr/>
        <a:lstStyle/>
        <a:p>
          <a:endParaRPr lang="en-US"/>
        </a:p>
      </dgm:t>
    </dgm:pt>
    <dgm:pt modelId="{FAEBF657-011C-454A-9FEF-1872FA8DC79D}" type="sibTrans" cxnId="{31B8D87B-128F-46EA-9B50-EF46C0E51757}">
      <dgm:prSet/>
      <dgm:spPr/>
      <dgm:t>
        <a:bodyPr/>
        <a:lstStyle/>
        <a:p>
          <a:endParaRPr lang="en-US"/>
        </a:p>
      </dgm:t>
    </dgm:pt>
    <dgm:pt modelId="{E787D819-082B-4C94-AAA5-DE83E89C373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Culturally misaligned clinics</a:t>
          </a:r>
        </a:p>
      </dgm:t>
    </dgm:pt>
    <dgm:pt modelId="{FC3DFA99-FFE5-4A58-B1C7-455E45D120FA}" type="parTrans" cxnId="{F11F4349-E741-45F6-A655-0BF68F585ECB}">
      <dgm:prSet/>
      <dgm:spPr/>
      <dgm:t>
        <a:bodyPr/>
        <a:lstStyle/>
        <a:p>
          <a:endParaRPr lang="en-US"/>
        </a:p>
      </dgm:t>
    </dgm:pt>
    <dgm:pt modelId="{ACAB4CFC-B691-439D-B4B0-FC425941F3D3}" type="sibTrans" cxnId="{F11F4349-E741-45F6-A655-0BF68F585ECB}">
      <dgm:prSet/>
      <dgm:spPr/>
      <dgm:t>
        <a:bodyPr/>
        <a:lstStyle/>
        <a:p>
          <a:endParaRPr lang="en-US"/>
        </a:p>
      </dgm:t>
    </dgm:pt>
    <dgm:pt modelId="{FDD11792-7940-444B-BE55-40639C75464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Weak clinic–county coordination reduces referrals to nutrition programs</a:t>
          </a:r>
        </a:p>
      </dgm:t>
    </dgm:pt>
    <dgm:pt modelId="{C2CD1FAE-2A43-4141-B0CE-F16719563493}" type="parTrans" cxnId="{14CB47AB-7404-4044-B204-3A9227DE2451}">
      <dgm:prSet/>
      <dgm:spPr/>
      <dgm:t>
        <a:bodyPr/>
        <a:lstStyle/>
        <a:p>
          <a:endParaRPr lang="en-US"/>
        </a:p>
      </dgm:t>
    </dgm:pt>
    <dgm:pt modelId="{7ED5F278-6B56-42D2-8090-90C828CF456B}" type="sibTrans" cxnId="{14CB47AB-7404-4044-B204-3A9227DE2451}">
      <dgm:prSet/>
      <dgm:spPr/>
      <dgm:t>
        <a:bodyPr/>
        <a:lstStyle/>
        <a:p>
          <a:endParaRPr lang="en-US"/>
        </a:p>
      </dgm:t>
    </dgm:pt>
    <dgm:pt modelId="{66208B94-ACAC-46C5-A852-16D0A5F47AF9}" type="pres">
      <dgm:prSet presAssocID="{D45679E3-771D-4B4C-84AF-A52C8CAF32B8}" presName="root" presStyleCnt="0">
        <dgm:presLayoutVars>
          <dgm:dir/>
          <dgm:resizeHandles val="exact"/>
        </dgm:presLayoutVars>
      </dgm:prSet>
      <dgm:spPr/>
    </dgm:pt>
    <dgm:pt modelId="{C0AB729C-7DBB-457E-ADE2-F996011036F2}" type="pres">
      <dgm:prSet presAssocID="{D5EBBC7C-9300-490C-851F-622E91D6DEB8}" presName="compNode" presStyleCnt="0"/>
      <dgm:spPr/>
    </dgm:pt>
    <dgm:pt modelId="{49B5A488-EF80-4025-BF25-CE585F01947A}" type="pres">
      <dgm:prSet presAssocID="{D5EBBC7C-9300-490C-851F-622E91D6DEB8}" presName="iconRect" presStyleLbl="node1" presStyleIdx="0" presStyleCnt="3" custLinFactNeighborX="70526" custLinFactNeighborY="10181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</dgm:pt>
    <dgm:pt modelId="{0BE44CCC-6A6C-4462-9D9D-F47951D8EE57}" type="pres">
      <dgm:prSet presAssocID="{D5EBBC7C-9300-490C-851F-622E91D6DEB8}" presName="iconSpace" presStyleCnt="0"/>
      <dgm:spPr/>
    </dgm:pt>
    <dgm:pt modelId="{9C9A1529-A8C6-46F3-8B31-F091BFB98DB5}" type="pres">
      <dgm:prSet presAssocID="{D5EBBC7C-9300-490C-851F-622E91D6DEB8}" presName="parTx" presStyleLbl="revTx" presStyleIdx="0" presStyleCnt="6" custLinFactNeighborX="828" custLinFactNeighborY="1744">
        <dgm:presLayoutVars>
          <dgm:chMax val="0"/>
          <dgm:chPref val="0"/>
        </dgm:presLayoutVars>
      </dgm:prSet>
      <dgm:spPr/>
    </dgm:pt>
    <dgm:pt modelId="{E32D0387-1CB6-4B10-870F-51AD490F1B3A}" type="pres">
      <dgm:prSet presAssocID="{D5EBBC7C-9300-490C-851F-622E91D6DEB8}" presName="txSpace" presStyleCnt="0"/>
      <dgm:spPr/>
    </dgm:pt>
    <dgm:pt modelId="{505682B9-698F-4EBC-AED0-71A35D1B134A}" type="pres">
      <dgm:prSet presAssocID="{D5EBBC7C-9300-490C-851F-622E91D6DEB8}" presName="desTx" presStyleLbl="revTx" presStyleIdx="1" presStyleCnt="6" custLinFactNeighborX="828" custLinFactNeighborY="-14696">
        <dgm:presLayoutVars/>
      </dgm:prSet>
      <dgm:spPr/>
    </dgm:pt>
    <dgm:pt modelId="{A2069875-19F3-4E52-A603-A77CCD6B8CFE}" type="pres">
      <dgm:prSet presAssocID="{B1E9D253-B14C-4B10-9AE7-8BE9BF139D19}" presName="sibTrans" presStyleCnt="0"/>
      <dgm:spPr/>
    </dgm:pt>
    <dgm:pt modelId="{BC64B944-B6C7-4EB6-A7BB-832D151D5094}" type="pres">
      <dgm:prSet presAssocID="{10557D7B-8FB4-4134-A1F8-89F03996E895}" presName="compNode" presStyleCnt="0"/>
      <dgm:spPr/>
    </dgm:pt>
    <dgm:pt modelId="{A3A9F142-3A99-440C-8952-9585E491C30A}" type="pres">
      <dgm:prSet presAssocID="{10557D7B-8FB4-4134-A1F8-89F03996E895}" presName="iconRect" presStyleLbl="node1" presStyleIdx="1" presStyleCnt="3" custLinFactNeighborX="65012" custLinFactNeighborY="1144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hisk with solid fill"/>
        </a:ext>
      </dgm:extLst>
    </dgm:pt>
    <dgm:pt modelId="{BD88C2D0-7007-4322-8872-4763F923F11D}" type="pres">
      <dgm:prSet presAssocID="{10557D7B-8FB4-4134-A1F8-89F03996E895}" presName="iconSpace" presStyleCnt="0"/>
      <dgm:spPr/>
    </dgm:pt>
    <dgm:pt modelId="{BFC78DDC-E72F-4CE6-98ED-C94CF82E940A}" type="pres">
      <dgm:prSet presAssocID="{10557D7B-8FB4-4134-A1F8-89F03996E895}" presName="parTx" presStyleLbl="revTx" presStyleIdx="2" presStyleCnt="6" custLinFactNeighborX="-5996" custLinFactNeighborY="1744">
        <dgm:presLayoutVars>
          <dgm:chMax val="0"/>
          <dgm:chPref val="0"/>
        </dgm:presLayoutVars>
      </dgm:prSet>
      <dgm:spPr/>
    </dgm:pt>
    <dgm:pt modelId="{51F3B069-4C50-4D4C-B67A-ED08A6A39715}" type="pres">
      <dgm:prSet presAssocID="{10557D7B-8FB4-4134-A1F8-89F03996E895}" presName="txSpace" presStyleCnt="0"/>
      <dgm:spPr/>
    </dgm:pt>
    <dgm:pt modelId="{7AD990F5-1F9D-49DD-A06D-06D204858A91}" type="pres">
      <dgm:prSet presAssocID="{10557D7B-8FB4-4134-A1F8-89F03996E895}" presName="desTx" presStyleLbl="revTx" presStyleIdx="3" presStyleCnt="6" custLinFactNeighborX="-5997" custLinFactNeighborY="4946">
        <dgm:presLayoutVars/>
      </dgm:prSet>
      <dgm:spPr/>
    </dgm:pt>
    <dgm:pt modelId="{D9FFC2DC-48C6-4680-BE95-D18E5B68B638}" type="pres">
      <dgm:prSet presAssocID="{B9A8AF94-5375-4F94-A628-46CC9C36AFBB}" presName="sibTrans" presStyleCnt="0"/>
      <dgm:spPr/>
    </dgm:pt>
    <dgm:pt modelId="{27DA3CEF-7727-440E-9970-320BE5EF25B2}" type="pres">
      <dgm:prSet presAssocID="{5A308D5D-6EE3-46D3-912E-0981EFD17254}" presName="compNode" presStyleCnt="0"/>
      <dgm:spPr/>
    </dgm:pt>
    <dgm:pt modelId="{2E156138-F141-48D6-A55F-53533978145D}" type="pres">
      <dgm:prSet presAssocID="{5A308D5D-6EE3-46D3-912E-0981EFD17254}" presName="iconRect" presStyleLbl="node1" presStyleIdx="2" presStyleCnt="3" custLinFactNeighborX="46703" custLinFactNeighborY="1396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5B71F811-42BE-41ED-B155-C195C6278117}" type="pres">
      <dgm:prSet presAssocID="{5A308D5D-6EE3-46D3-912E-0981EFD17254}" presName="iconSpace" presStyleCnt="0"/>
      <dgm:spPr/>
    </dgm:pt>
    <dgm:pt modelId="{81334487-44F8-4226-AABD-1EA956D74F5C}" type="pres">
      <dgm:prSet presAssocID="{5A308D5D-6EE3-46D3-912E-0981EFD17254}" presName="parTx" presStyleLbl="revTx" presStyleIdx="4" presStyleCnt="6" custLinFactNeighborX="-9719" custLinFactNeighborY="-1126">
        <dgm:presLayoutVars>
          <dgm:chMax val="0"/>
          <dgm:chPref val="0"/>
        </dgm:presLayoutVars>
      </dgm:prSet>
      <dgm:spPr/>
    </dgm:pt>
    <dgm:pt modelId="{001D11FB-8222-4163-A655-AA5CFD226BE1}" type="pres">
      <dgm:prSet presAssocID="{5A308D5D-6EE3-46D3-912E-0981EFD17254}" presName="txSpace" presStyleCnt="0"/>
      <dgm:spPr/>
    </dgm:pt>
    <dgm:pt modelId="{7371B7FD-8173-453D-A2AF-60D5C7548815}" type="pres">
      <dgm:prSet presAssocID="{5A308D5D-6EE3-46D3-912E-0981EFD17254}" presName="desTx" presStyleLbl="revTx" presStyleIdx="5" presStyleCnt="6" custLinFactNeighborX="-9434" custLinFactNeighborY="-14425">
        <dgm:presLayoutVars/>
      </dgm:prSet>
      <dgm:spPr/>
    </dgm:pt>
  </dgm:ptLst>
  <dgm:cxnLst>
    <dgm:cxn modelId="{9E9F2510-04B8-4B5A-B87F-49FF957D4730}" type="presOf" srcId="{C5D340B0-BA19-469C-865A-4E95B535CB84}" destId="{7AD990F5-1F9D-49DD-A06D-06D204858A91}" srcOrd="0" destOrd="0" presId="urn:microsoft.com/office/officeart/2018/2/layout/IconLabelDescriptionList"/>
    <dgm:cxn modelId="{BCA25218-79A1-434E-9E66-954966C70C74}" type="presOf" srcId="{10557D7B-8FB4-4134-A1F8-89F03996E895}" destId="{BFC78DDC-E72F-4CE6-98ED-C94CF82E940A}" srcOrd="0" destOrd="0" presId="urn:microsoft.com/office/officeart/2018/2/layout/IconLabelDescriptionList"/>
    <dgm:cxn modelId="{72719E26-759F-484F-BCF1-A707184FA855}" type="presOf" srcId="{FDD11792-7940-444B-BE55-40639C754641}" destId="{7371B7FD-8173-453D-A2AF-60D5C7548815}" srcOrd="0" destOrd="2" presId="urn:microsoft.com/office/officeart/2018/2/layout/IconLabelDescriptionList"/>
    <dgm:cxn modelId="{5E2D1B43-D532-4997-9AB6-63ADA5A18893}" type="presOf" srcId="{1D1228C2-6C2C-4211-9DD4-34F32B79D343}" destId="{7AD990F5-1F9D-49DD-A06D-06D204858A91}" srcOrd="0" destOrd="1" presId="urn:microsoft.com/office/officeart/2018/2/layout/IconLabelDescriptionList"/>
    <dgm:cxn modelId="{58EBFA45-A717-47A9-A996-73C236EA9A65}" type="presOf" srcId="{5A308D5D-6EE3-46D3-912E-0981EFD17254}" destId="{81334487-44F8-4226-AABD-1EA956D74F5C}" srcOrd="0" destOrd="0" presId="urn:microsoft.com/office/officeart/2018/2/layout/IconLabelDescriptionList"/>
    <dgm:cxn modelId="{F11F4349-E741-45F6-A655-0BF68F585ECB}" srcId="{5A308D5D-6EE3-46D3-912E-0981EFD17254}" destId="{E787D819-082B-4C94-AAA5-DE83E89C3739}" srcOrd="1" destOrd="0" parTransId="{FC3DFA99-FFE5-4A58-B1C7-455E45D120FA}" sibTransId="{ACAB4CFC-B691-439D-B4B0-FC425941F3D3}"/>
    <dgm:cxn modelId="{996F044B-8803-472A-B72B-A9355AFAAFF8}" srcId="{D45679E3-771D-4B4C-84AF-A52C8CAF32B8}" destId="{5A308D5D-6EE3-46D3-912E-0981EFD17254}" srcOrd="2" destOrd="0" parTransId="{F0BCB25C-3800-43BB-8283-1BEB0045AB9B}" sibTransId="{093C59C1-9E06-43DF-8128-618E2791BE81}"/>
    <dgm:cxn modelId="{F82C8379-2978-4AAD-992E-C4E88D869A3B}" type="presOf" srcId="{36A0BCC5-99A4-409F-8E92-70C721F08EB7}" destId="{505682B9-698F-4EBC-AED0-71A35D1B134A}" srcOrd="0" destOrd="0" presId="urn:microsoft.com/office/officeart/2018/2/layout/IconLabelDescriptionList"/>
    <dgm:cxn modelId="{767E9A59-A3B7-4E4B-B0AD-18E20E2FF609}" srcId="{10557D7B-8FB4-4134-A1F8-89F03996E895}" destId="{BABA51FA-2D69-4434-9F03-36536235280F}" srcOrd="2" destOrd="0" parTransId="{C8E5D7C5-032F-4DB2-867F-56F8AE792D35}" sibTransId="{CC47BCD4-17D4-4465-A172-04CB7DA2230D}"/>
    <dgm:cxn modelId="{31B8D87B-128F-46EA-9B50-EF46C0E51757}" srcId="{5A308D5D-6EE3-46D3-912E-0981EFD17254}" destId="{505BC02D-025B-4164-AB44-BEF03AD8A37A}" srcOrd="0" destOrd="0" parTransId="{19B228D1-0139-479A-B7D1-4AA10C93A5A4}" sibTransId="{FAEBF657-011C-454A-9FEF-1872FA8DC79D}"/>
    <dgm:cxn modelId="{6B1E8491-B124-404A-AC06-754DDA33F097}" srcId="{D5EBBC7C-9300-490C-851F-622E91D6DEB8}" destId="{515D5246-A180-41FC-A094-52FAEC32F495}" srcOrd="1" destOrd="0" parTransId="{0B6A8F2E-4DAD-447A-BBFA-2078A9805215}" sibTransId="{DBEC8254-E72B-4012-88B5-6635218FBB5C}"/>
    <dgm:cxn modelId="{CE949491-48C2-4EF1-BEAA-0B44A2052B79}" srcId="{10557D7B-8FB4-4134-A1F8-89F03996E895}" destId="{1D1228C2-6C2C-4211-9DD4-34F32B79D343}" srcOrd="1" destOrd="0" parTransId="{09FB61D4-5976-4C38-93EA-E549E9FB8700}" sibTransId="{5AFEA97B-02B9-4823-AD4A-BD57F558F2E1}"/>
    <dgm:cxn modelId="{66F8829B-B3DA-4AF5-81B7-57AD51105993}" srcId="{10557D7B-8FB4-4134-A1F8-89F03996E895}" destId="{C5D340B0-BA19-469C-865A-4E95B535CB84}" srcOrd="0" destOrd="0" parTransId="{044479DA-D093-4F1C-887C-50A1F7433626}" sibTransId="{5AF1D460-CCA5-49B6-93C7-625E2465B5F3}"/>
    <dgm:cxn modelId="{B8E153A8-1980-41EB-BC1B-D312C883B9A4}" type="presOf" srcId="{D45679E3-771D-4B4C-84AF-A52C8CAF32B8}" destId="{66208B94-ACAC-46C5-A852-16D0A5F47AF9}" srcOrd="0" destOrd="0" presId="urn:microsoft.com/office/officeart/2018/2/layout/IconLabelDescriptionList"/>
    <dgm:cxn modelId="{14CB47AB-7404-4044-B204-3A9227DE2451}" srcId="{5A308D5D-6EE3-46D3-912E-0981EFD17254}" destId="{FDD11792-7940-444B-BE55-40639C754641}" srcOrd="2" destOrd="0" parTransId="{C2CD1FAE-2A43-4141-B0CE-F16719563493}" sibTransId="{7ED5F278-6B56-42D2-8090-90C828CF456B}"/>
    <dgm:cxn modelId="{2BCB27B4-5AEA-4869-BC6D-5DB9FA49CA3D}" srcId="{D5EBBC7C-9300-490C-851F-622E91D6DEB8}" destId="{36A0BCC5-99A4-409F-8E92-70C721F08EB7}" srcOrd="0" destOrd="0" parTransId="{0EC236FE-93C7-4AB0-A242-49EA0027A171}" sibTransId="{36F26FCB-9186-4021-A3C7-12663FCABBBD}"/>
    <dgm:cxn modelId="{6C98D1B9-6A43-4421-82CC-6E48F025B755}" type="presOf" srcId="{505BC02D-025B-4164-AB44-BEF03AD8A37A}" destId="{7371B7FD-8173-453D-A2AF-60D5C7548815}" srcOrd="0" destOrd="0" presId="urn:microsoft.com/office/officeart/2018/2/layout/IconLabelDescriptionList"/>
    <dgm:cxn modelId="{BAE030CE-0305-4A62-875A-29D2EB25CB48}" srcId="{D45679E3-771D-4B4C-84AF-A52C8CAF32B8}" destId="{10557D7B-8FB4-4134-A1F8-89F03996E895}" srcOrd="1" destOrd="0" parTransId="{A47C412E-1C9B-4714-8B27-ED3614C1765C}" sibTransId="{B9A8AF94-5375-4F94-A628-46CC9C36AFBB}"/>
    <dgm:cxn modelId="{CCC1F8D3-3581-4D5E-A010-492AC6F1F26F}" type="presOf" srcId="{D5EBBC7C-9300-490C-851F-622E91D6DEB8}" destId="{9C9A1529-A8C6-46F3-8B31-F091BFB98DB5}" srcOrd="0" destOrd="0" presId="urn:microsoft.com/office/officeart/2018/2/layout/IconLabelDescriptionList"/>
    <dgm:cxn modelId="{36197EE2-4E4B-4687-BA95-B3F720979418}" type="presOf" srcId="{515D5246-A180-41FC-A094-52FAEC32F495}" destId="{505682B9-698F-4EBC-AED0-71A35D1B134A}" srcOrd="0" destOrd="1" presId="urn:microsoft.com/office/officeart/2018/2/layout/IconLabelDescriptionList"/>
    <dgm:cxn modelId="{AE41D4F9-1178-46DF-986D-A663C1C01D50}" type="presOf" srcId="{BABA51FA-2D69-4434-9F03-36536235280F}" destId="{7AD990F5-1F9D-49DD-A06D-06D204858A91}" srcOrd="0" destOrd="2" presId="urn:microsoft.com/office/officeart/2018/2/layout/IconLabelDescriptionList"/>
    <dgm:cxn modelId="{107054FF-539C-4FC9-AC88-963E97266E77}" srcId="{D45679E3-771D-4B4C-84AF-A52C8CAF32B8}" destId="{D5EBBC7C-9300-490C-851F-622E91D6DEB8}" srcOrd="0" destOrd="0" parTransId="{12D9D02C-85CA-4C30-A110-6DBBD406238C}" sibTransId="{B1E9D253-B14C-4B10-9AE7-8BE9BF139D19}"/>
    <dgm:cxn modelId="{50DDA4FF-FDB6-48E1-8713-3F3EF7A01E07}" type="presOf" srcId="{E787D819-082B-4C94-AAA5-DE83E89C3739}" destId="{7371B7FD-8173-453D-A2AF-60D5C7548815}" srcOrd="0" destOrd="1" presId="urn:microsoft.com/office/officeart/2018/2/layout/IconLabelDescriptionList"/>
    <dgm:cxn modelId="{3DFB5D12-00AB-4946-BE5A-9A8F76A9C566}" type="presParOf" srcId="{66208B94-ACAC-46C5-A852-16D0A5F47AF9}" destId="{C0AB729C-7DBB-457E-ADE2-F996011036F2}" srcOrd="0" destOrd="0" presId="urn:microsoft.com/office/officeart/2018/2/layout/IconLabelDescriptionList"/>
    <dgm:cxn modelId="{BAA7BB8A-BF36-4036-8F14-1C212930944C}" type="presParOf" srcId="{C0AB729C-7DBB-457E-ADE2-F996011036F2}" destId="{49B5A488-EF80-4025-BF25-CE585F01947A}" srcOrd="0" destOrd="0" presId="urn:microsoft.com/office/officeart/2018/2/layout/IconLabelDescriptionList"/>
    <dgm:cxn modelId="{B0273341-9FEB-43C7-BF6B-4CF661BEF4A2}" type="presParOf" srcId="{C0AB729C-7DBB-457E-ADE2-F996011036F2}" destId="{0BE44CCC-6A6C-4462-9D9D-F47951D8EE57}" srcOrd="1" destOrd="0" presId="urn:microsoft.com/office/officeart/2018/2/layout/IconLabelDescriptionList"/>
    <dgm:cxn modelId="{9F9F60D9-A5D0-44F5-B2D0-818B09E2C017}" type="presParOf" srcId="{C0AB729C-7DBB-457E-ADE2-F996011036F2}" destId="{9C9A1529-A8C6-46F3-8B31-F091BFB98DB5}" srcOrd="2" destOrd="0" presId="urn:microsoft.com/office/officeart/2018/2/layout/IconLabelDescriptionList"/>
    <dgm:cxn modelId="{8B8CD699-BF08-4E2B-90CE-A10AC906C929}" type="presParOf" srcId="{C0AB729C-7DBB-457E-ADE2-F996011036F2}" destId="{E32D0387-1CB6-4B10-870F-51AD490F1B3A}" srcOrd="3" destOrd="0" presId="urn:microsoft.com/office/officeart/2018/2/layout/IconLabelDescriptionList"/>
    <dgm:cxn modelId="{BF88DF00-B498-4C39-B53C-F5217BD39D61}" type="presParOf" srcId="{C0AB729C-7DBB-457E-ADE2-F996011036F2}" destId="{505682B9-698F-4EBC-AED0-71A35D1B134A}" srcOrd="4" destOrd="0" presId="urn:microsoft.com/office/officeart/2018/2/layout/IconLabelDescriptionList"/>
    <dgm:cxn modelId="{4429963E-DDC0-4068-89F0-8DF197E9ACD2}" type="presParOf" srcId="{66208B94-ACAC-46C5-A852-16D0A5F47AF9}" destId="{A2069875-19F3-4E52-A603-A77CCD6B8CFE}" srcOrd="1" destOrd="0" presId="urn:microsoft.com/office/officeart/2018/2/layout/IconLabelDescriptionList"/>
    <dgm:cxn modelId="{A6E53BFF-1523-4356-97DD-69DEF8C1E790}" type="presParOf" srcId="{66208B94-ACAC-46C5-A852-16D0A5F47AF9}" destId="{BC64B944-B6C7-4EB6-A7BB-832D151D5094}" srcOrd="2" destOrd="0" presId="urn:microsoft.com/office/officeart/2018/2/layout/IconLabelDescriptionList"/>
    <dgm:cxn modelId="{2FFDDE07-EDC4-430F-B4F7-ECC8A98D9571}" type="presParOf" srcId="{BC64B944-B6C7-4EB6-A7BB-832D151D5094}" destId="{A3A9F142-3A99-440C-8952-9585E491C30A}" srcOrd="0" destOrd="0" presId="urn:microsoft.com/office/officeart/2018/2/layout/IconLabelDescriptionList"/>
    <dgm:cxn modelId="{7A9F0049-A874-45AF-9E5D-B1F9A0E692E8}" type="presParOf" srcId="{BC64B944-B6C7-4EB6-A7BB-832D151D5094}" destId="{BD88C2D0-7007-4322-8872-4763F923F11D}" srcOrd="1" destOrd="0" presId="urn:microsoft.com/office/officeart/2018/2/layout/IconLabelDescriptionList"/>
    <dgm:cxn modelId="{2FD93DFD-7933-4E7B-B604-560E2FAE619C}" type="presParOf" srcId="{BC64B944-B6C7-4EB6-A7BB-832D151D5094}" destId="{BFC78DDC-E72F-4CE6-98ED-C94CF82E940A}" srcOrd="2" destOrd="0" presId="urn:microsoft.com/office/officeart/2018/2/layout/IconLabelDescriptionList"/>
    <dgm:cxn modelId="{B93BDDF5-C09B-4111-910E-D4CA33C711F8}" type="presParOf" srcId="{BC64B944-B6C7-4EB6-A7BB-832D151D5094}" destId="{51F3B069-4C50-4D4C-B67A-ED08A6A39715}" srcOrd="3" destOrd="0" presId="urn:microsoft.com/office/officeart/2018/2/layout/IconLabelDescriptionList"/>
    <dgm:cxn modelId="{661C40E4-E8CC-4CC9-B269-2760C6FFFCB9}" type="presParOf" srcId="{BC64B944-B6C7-4EB6-A7BB-832D151D5094}" destId="{7AD990F5-1F9D-49DD-A06D-06D204858A91}" srcOrd="4" destOrd="0" presId="urn:microsoft.com/office/officeart/2018/2/layout/IconLabelDescriptionList"/>
    <dgm:cxn modelId="{BD0060A5-5623-49CF-A381-368FA6B75129}" type="presParOf" srcId="{66208B94-ACAC-46C5-A852-16D0A5F47AF9}" destId="{D9FFC2DC-48C6-4680-BE95-D18E5B68B638}" srcOrd="3" destOrd="0" presId="urn:microsoft.com/office/officeart/2018/2/layout/IconLabelDescriptionList"/>
    <dgm:cxn modelId="{6E0C6F16-0E34-463B-AD08-20F3FA644BFD}" type="presParOf" srcId="{66208B94-ACAC-46C5-A852-16D0A5F47AF9}" destId="{27DA3CEF-7727-440E-9970-320BE5EF25B2}" srcOrd="4" destOrd="0" presId="urn:microsoft.com/office/officeart/2018/2/layout/IconLabelDescriptionList"/>
    <dgm:cxn modelId="{D1C4D350-7CB1-4988-9A95-27A87F488A2C}" type="presParOf" srcId="{27DA3CEF-7727-440E-9970-320BE5EF25B2}" destId="{2E156138-F141-48D6-A55F-53533978145D}" srcOrd="0" destOrd="0" presId="urn:microsoft.com/office/officeart/2018/2/layout/IconLabelDescriptionList"/>
    <dgm:cxn modelId="{624A69C0-7EF7-4D10-AAD4-D5FD1FD8B15D}" type="presParOf" srcId="{27DA3CEF-7727-440E-9970-320BE5EF25B2}" destId="{5B71F811-42BE-41ED-B155-C195C6278117}" srcOrd="1" destOrd="0" presId="urn:microsoft.com/office/officeart/2018/2/layout/IconLabelDescriptionList"/>
    <dgm:cxn modelId="{1B2E3DA9-91F5-46FA-B75F-C7BDE4A50878}" type="presParOf" srcId="{27DA3CEF-7727-440E-9970-320BE5EF25B2}" destId="{81334487-44F8-4226-AABD-1EA956D74F5C}" srcOrd="2" destOrd="0" presId="urn:microsoft.com/office/officeart/2018/2/layout/IconLabelDescriptionList"/>
    <dgm:cxn modelId="{4F752B25-9B52-4F0A-B090-B2A7374CD967}" type="presParOf" srcId="{27DA3CEF-7727-440E-9970-320BE5EF25B2}" destId="{001D11FB-8222-4163-A655-AA5CFD226BE1}" srcOrd="3" destOrd="0" presId="urn:microsoft.com/office/officeart/2018/2/layout/IconLabelDescriptionList"/>
    <dgm:cxn modelId="{F02E7864-F9BB-4F9F-A7CF-331AF38A6ADA}" type="presParOf" srcId="{27DA3CEF-7727-440E-9970-320BE5EF25B2}" destId="{7371B7FD-8173-453D-A2AF-60D5C7548815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2FB18B-8843-46AD-A9B6-C097A0C3C4C9}">
      <dsp:nvSpPr>
        <dsp:cNvPr id="0" name=""/>
        <dsp:cNvSpPr/>
      </dsp:nvSpPr>
      <dsp:spPr>
        <a:xfrm>
          <a:off x="0" y="0"/>
          <a:ext cx="6877049" cy="853916"/>
        </a:xfrm>
        <a:prstGeom prst="roundRect">
          <a:avLst>
            <a:gd name="adj" fmla="val 10000"/>
          </a:avLst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University of Colorado researchers partnered with West Mountain Regional Health Alliance to conduct project</a:t>
          </a:r>
        </a:p>
      </dsp:txBody>
      <dsp:txXfrm>
        <a:off x="25010" y="25010"/>
        <a:ext cx="5883452" cy="803896"/>
      </dsp:txXfrm>
    </dsp:sp>
    <dsp:sp modelId="{35BF56A7-F0C0-4954-B79B-CA86612E0568}">
      <dsp:nvSpPr>
        <dsp:cNvPr id="0" name=""/>
        <dsp:cNvSpPr/>
      </dsp:nvSpPr>
      <dsp:spPr>
        <a:xfrm>
          <a:off x="481806" y="1001394"/>
          <a:ext cx="6877049" cy="853916"/>
        </a:xfrm>
        <a:prstGeom prst="roundRect">
          <a:avLst>
            <a:gd name="adj" fmla="val 10000"/>
          </a:avLst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Conducted interviews with local leaders and parents to understand local strengths and challenges in promoting healthy weight</a:t>
          </a:r>
        </a:p>
      </dsp:txBody>
      <dsp:txXfrm>
        <a:off x="506816" y="1026404"/>
        <a:ext cx="5696031" cy="803896"/>
      </dsp:txXfrm>
    </dsp:sp>
    <dsp:sp modelId="{180C2739-0A48-47F1-89A2-3B058E11AB14}">
      <dsp:nvSpPr>
        <dsp:cNvPr id="0" name=""/>
        <dsp:cNvSpPr/>
      </dsp:nvSpPr>
      <dsp:spPr>
        <a:xfrm>
          <a:off x="1143309" y="2018347"/>
          <a:ext cx="6877049" cy="853916"/>
        </a:xfrm>
        <a:prstGeom prst="roundRect">
          <a:avLst>
            <a:gd name="adj" fmla="val 10000"/>
          </a:avLst>
        </a:prstGeom>
        <a:solidFill>
          <a:schemeClr val="accent3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Formed Partner Network with members from Garfield and Eagle Counties to determine future program and research priorities</a:t>
          </a:r>
        </a:p>
      </dsp:txBody>
      <dsp:txXfrm>
        <a:off x="1168319" y="2043357"/>
        <a:ext cx="5704627" cy="803896"/>
      </dsp:txXfrm>
    </dsp:sp>
    <dsp:sp modelId="{4EBA53F7-E732-476C-BA1C-B4077D60CEC7}">
      <dsp:nvSpPr>
        <dsp:cNvPr id="0" name=""/>
        <dsp:cNvSpPr/>
      </dsp:nvSpPr>
      <dsp:spPr>
        <a:xfrm>
          <a:off x="1719262" y="3027520"/>
          <a:ext cx="6877049" cy="853916"/>
        </a:xfrm>
        <a:prstGeom prst="roundRect">
          <a:avLst>
            <a:gd name="adj" fmla="val 10000"/>
          </a:avLst>
        </a:prstGeom>
        <a:solidFill>
          <a:schemeClr val="accent4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Plan to implement priority program and evaluate it using future funding</a:t>
          </a:r>
        </a:p>
      </dsp:txBody>
      <dsp:txXfrm>
        <a:off x="1744272" y="3052530"/>
        <a:ext cx="5696031" cy="803896"/>
      </dsp:txXfrm>
    </dsp:sp>
    <dsp:sp modelId="{4FE3B9A9-8A9E-4A87-9F3F-A97B8526FF8B}">
      <dsp:nvSpPr>
        <dsp:cNvPr id="0" name=""/>
        <dsp:cNvSpPr/>
      </dsp:nvSpPr>
      <dsp:spPr>
        <a:xfrm>
          <a:off x="6322004" y="654022"/>
          <a:ext cx="555045" cy="55504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</dsp:txBody>
      <dsp:txXfrm>
        <a:off x="6446889" y="654022"/>
        <a:ext cx="305275" cy="417671"/>
      </dsp:txXfrm>
    </dsp:sp>
    <dsp:sp modelId="{164418A8-0BF2-4DE3-B979-1F97D9FB29ED}">
      <dsp:nvSpPr>
        <dsp:cNvPr id="0" name=""/>
        <dsp:cNvSpPr/>
      </dsp:nvSpPr>
      <dsp:spPr>
        <a:xfrm>
          <a:off x="6897957" y="1663195"/>
          <a:ext cx="555045" cy="55504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</dsp:txBody>
      <dsp:txXfrm>
        <a:off x="7022842" y="1663195"/>
        <a:ext cx="305275" cy="417671"/>
      </dsp:txXfrm>
    </dsp:sp>
    <dsp:sp modelId="{781057AD-9F60-4B3B-B48F-B5F58696FAA2}">
      <dsp:nvSpPr>
        <dsp:cNvPr id="0" name=""/>
        <dsp:cNvSpPr/>
      </dsp:nvSpPr>
      <dsp:spPr>
        <a:xfrm>
          <a:off x="7465313" y="2672369"/>
          <a:ext cx="555045" cy="55504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</dsp:txBody>
      <dsp:txXfrm>
        <a:off x="7590198" y="2672369"/>
        <a:ext cx="305275" cy="4176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FE5DB5-F946-4036-A8B5-20C07D28422A}">
      <dsp:nvSpPr>
        <dsp:cNvPr id="0" name=""/>
        <dsp:cNvSpPr/>
      </dsp:nvSpPr>
      <dsp:spPr>
        <a:xfrm>
          <a:off x="529774" y="91572"/>
          <a:ext cx="555577" cy="53017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FDB574-EAA8-4246-A466-907E2C7B7FE5}">
      <dsp:nvSpPr>
        <dsp:cNvPr id="0" name=""/>
        <dsp:cNvSpPr/>
      </dsp:nvSpPr>
      <dsp:spPr>
        <a:xfrm>
          <a:off x="10817" y="917495"/>
          <a:ext cx="1587363" cy="1023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b="1" kern="1200" dirty="0"/>
            <a:t>Economic Barriers:</a:t>
          </a:r>
          <a:r>
            <a:rPr lang="en-US" sz="1800" kern="1200" dirty="0"/>
            <a:t> </a:t>
          </a:r>
        </a:p>
      </dsp:txBody>
      <dsp:txXfrm>
        <a:off x="10817" y="917495"/>
        <a:ext cx="1587363" cy="1023487"/>
      </dsp:txXfrm>
    </dsp:sp>
    <dsp:sp modelId="{6729C7AA-CE6E-4297-9C90-23D740303BE2}">
      <dsp:nvSpPr>
        <dsp:cNvPr id="0" name=""/>
        <dsp:cNvSpPr/>
      </dsp:nvSpPr>
      <dsp:spPr>
        <a:xfrm>
          <a:off x="13881" y="1881050"/>
          <a:ext cx="1587363" cy="19535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High cost of healthy food; low incomes; expensive housing</a:t>
          </a:r>
        </a:p>
      </dsp:txBody>
      <dsp:txXfrm>
        <a:off x="13881" y="1881050"/>
        <a:ext cx="1587363" cy="1953553"/>
      </dsp:txXfrm>
    </dsp:sp>
    <dsp:sp modelId="{A30547FA-DFB3-4870-977D-15E28363723A}">
      <dsp:nvSpPr>
        <dsp:cNvPr id="0" name=""/>
        <dsp:cNvSpPr/>
      </dsp:nvSpPr>
      <dsp:spPr>
        <a:xfrm>
          <a:off x="2394927" y="91572"/>
          <a:ext cx="555577" cy="53017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936354-908B-4432-96F6-5ADE3ADAF86A}">
      <dsp:nvSpPr>
        <dsp:cNvPr id="0" name=""/>
        <dsp:cNvSpPr/>
      </dsp:nvSpPr>
      <dsp:spPr>
        <a:xfrm>
          <a:off x="1879033" y="883802"/>
          <a:ext cx="1587363" cy="1023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b="1" kern="1200" dirty="0"/>
            <a:t>Food Access &amp; Habits: </a:t>
          </a:r>
          <a:endParaRPr lang="en-US" sz="1800" kern="1200" dirty="0"/>
        </a:p>
      </dsp:txBody>
      <dsp:txXfrm>
        <a:off x="1879033" y="883802"/>
        <a:ext cx="1587363" cy="1023487"/>
      </dsp:txXfrm>
    </dsp:sp>
    <dsp:sp modelId="{79BD3D92-6808-495D-A9FA-AF9ED310101B}">
      <dsp:nvSpPr>
        <dsp:cNvPr id="0" name=""/>
        <dsp:cNvSpPr/>
      </dsp:nvSpPr>
      <dsp:spPr>
        <a:xfrm>
          <a:off x="1879033" y="1881050"/>
          <a:ext cx="1587363" cy="19535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Cheaper junk food; limited school/summer meal access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Limited time, nutrition knowledge, and teens preference of fast food</a:t>
          </a:r>
        </a:p>
      </dsp:txBody>
      <dsp:txXfrm>
        <a:off x="1879033" y="1881050"/>
        <a:ext cx="1587363" cy="1953553"/>
      </dsp:txXfrm>
    </dsp:sp>
    <dsp:sp modelId="{E9A21322-F434-450B-B174-603E7D8C3F8E}">
      <dsp:nvSpPr>
        <dsp:cNvPr id="0" name=""/>
        <dsp:cNvSpPr/>
      </dsp:nvSpPr>
      <dsp:spPr>
        <a:xfrm>
          <a:off x="4260079" y="91572"/>
          <a:ext cx="555577" cy="53017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37976F-F2D9-499F-90A0-336D52CBCF06}">
      <dsp:nvSpPr>
        <dsp:cNvPr id="0" name=""/>
        <dsp:cNvSpPr/>
      </dsp:nvSpPr>
      <dsp:spPr>
        <a:xfrm>
          <a:off x="3744186" y="782702"/>
          <a:ext cx="1587363" cy="1023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b="1" kern="1200" dirty="0"/>
            <a:t>Limited Physical Activity Opportunities: </a:t>
          </a:r>
          <a:endParaRPr lang="en-US" sz="1800" kern="1200" dirty="0"/>
        </a:p>
      </dsp:txBody>
      <dsp:txXfrm>
        <a:off x="3744186" y="782702"/>
        <a:ext cx="1587363" cy="1023487"/>
      </dsp:txXfrm>
    </dsp:sp>
    <dsp:sp modelId="{96C73C0C-CD89-4505-8FD2-CF7E66EF504D}">
      <dsp:nvSpPr>
        <dsp:cNvPr id="0" name=""/>
        <dsp:cNvSpPr/>
      </dsp:nvSpPr>
      <dsp:spPr>
        <a:xfrm>
          <a:off x="3744186" y="1881050"/>
          <a:ext cx="1587363" cy="19535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Few affordable recreation options; long winters; safety concerns; high screen time</a:t>
          </a:r>
        </a:p>
      </dsp:txBody>
      <dsp:txXfrm>
        <a:off x="3744186" y="1881050"/>
        <a:ext cx="1587363" cy="1953553"/>
      </dsp:txXfrm>
    </dsp:sp>
    <dsp:sp modelId="{68E63549-071F-43AC-9070-46FF2340E454}">
      <dsp:nvSpPr>
        <dsp:cNvPr id="0" name=""/>
        <dsp:cNvSpPr/>
      </dsp:nvSpPr>
      <dsp:spPr>
        <a:xfrm>
          <a:off x="6125232" y="91572"/>
          <a:ext cx="555577" cy="530178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320769-6DA5-4354-A79C-AE3BD307481F}">
      <dsp:nvSpPr>
        <dsp:cNvPr id="0" name=""/>
        <dsp:cNvSpPr/>
      </dsp:nvSpPr>
      <dsp:spPr>
        <a:xfrm>
          <a:off x="5609339" y="968045"/>
          <a:ext cx="1587363" cy="1023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b="1" kern="1200" dirty="0"/>
            <a:t>Cultural Influences: </a:t>
          </a:r>
          <a:endParaRPr lang="en-US" sz="1800" kern="1200" dirty="0"/>
        </a:p>
      </dsp:txBody>
      <dsp:txXfrm>
        <a:off x="5609339" y="968045"/>
        <a:ext cx="1587363" cy="1023487"/>
      </dsp:txXfrm>
    </dsp:sp>
    <dsp:sp modelId="{8B14184D-3709-4AF5-9AF8-CEB3A804ADF7}">
      <dsp:nvSpPr>
        <dsp:cNvPr id="0" name=""/>
        <dsp:cNvSpPr/>
      </dsp:nvSpPr>
      <dsp:spPr>
        <a:xfrm>
          <a:off x="5609339" y="1881050"/>
          <a:ext cx="1587363" cy="19535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High‑calorie traditional foods, large portions, snacking culture, fast‑paced eating</a:t>
          </a:r>
        </a:p>
      </dsp:txBody>
      <dsp:txXfrm>
        <a:off x="5609339" y="1881050"/>
        <a:ext cx="1587363" cy="1953553"/>
      </dsp:txXfrm>
    </dsp:sp>
    <dsp:sp modelId="{475F8FF6-5083-4C02-9E1C-FE251893318E}">
      <dsp:nvSpPr>
        <dsp:cNvPr id="0" name=""/>
        <dsp:cNvSpPr/>
      </dsp:nvSpPr>
      <dsp:spPr>
        <a:xfrm>
          <a:off x="7990384" y="91572"/>
          <a:ext cx="555577" cy="53017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502FDF-9EA0-40CA-82CB-353025C69A57}">
      <dsp:nvSpPr>
        <dsp:cNvPr id="0" name=""/>
        <dsp:cNvSpPr/>
      </dsp:nvSpPr>
      <dsp:spPr>
        <a:xfrm>
          <a:off x="7480079" y="1001748"/>
          <a:ext cx="1587363" cy="1023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b="1" kern="1200" dirty="0"/>
            <a:t>Other Factors: </a:t>
          </a:r>
          <a:endParaRPr lang="en-US" sz="1800" kern="1200" dirty="0"/>
        </a:p>
      </dsp:txBody>
      <dsp:txXfrm>
        <a:off x="7480079" y="1001748"/>
        <a:ext cx="1587363" cy="1023487"/>
      </dsp:txXfrm>
    </dsp:sp>
    <dsp:sp modelId="{483866E4-3F7F-4CDA-8997-EC06F25A0CCF}">
      <dsp:nvSpPr>
        <dsp:cNvPr id="0" name=""/>
        <dsp:cNvSpPr/>
      </dsp:nvSpPr>
      <dsp:spPr>
        <a:xfrm>
          <a:off x="7474491" y="1881050"/>
          <a:ext cx="1587363" cy="19535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Stress, trauma, poor mental health, emotional eating</a:t>
          </a:r>
        </a:p>
      </dsp:txBody>
      <dsp:txXfrm>
        <a:off x="7474491" y="1881050"/>
        <a:ext cx="1587363" cy="19535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B5A488-EF80-4025-BF25-CE585F01947A}">
      <dsp:nvSpPr>
        <dsp:cNvPr id="0" name=""/>
        <dsp:cNvSpPr/>
      </dsp:nvSpPr>
      <dsp:spPr>
        <a:xfrm>
          <a:off x="691969" y="714359"/>
          <a:ext cx="978960" cy="97896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9A1529-A8C6-46F3-8B31-F091BFB98DB5}">
      <dsp:nvSpPr>
        <dsp:cNvPr id="0" name=""/>
        <dsp:cNvSpPr/>
      </dsp:nvSpPr>
      <dsp:spPr>
        <a:xfrm>
          <a:off x="24707" y="1745804"/>
          <a:ext cx="2797031" cy="5375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b="1" kern="1200" dirty="0"/>
            <a:t>Local Programs:</a:t>
          </a:r>
          <a:endParaRPr lang="en-US" sz="1800" kern="1200" dirty="0"/>
        </a:p>
      </dsp:txBody>
      <dsp:txXfrm>
        <a:off x="24707" y="1745804"/>
        <a:ext cx="2797031" cy="537554"/>
      </dsp:txXfrm>
    </dsp:sp>
    <dsp:sp modelId="{505682B9-698F-4EBC-AED0-71A35D1B134A}">
      <dsp:nvSpPr>
        <dsp:cNvPr id="0" name=""/>
        <dsp:cNvSpPr/>
      </dsp:nvSpPr>
      <dsp:spPr>
        <a:xfrm>
          <a:off x="24707" y="2106035"/>
          <a:ext cx="2797031" cy="1594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Limited in‑person access, mostly virtual programs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Strict eligibility for federal/county supports</a:t>
          </a:r>
        </a:p>
      </dsp:txBody>
      <dsp:txXfrm>
        <a:off x="24707" y="2106035"/>
        <a:ext cx="2797031" cy="1594692"/>
      </dsp:txXfrm>
    </dsp:sp>
    <dsp:sp modelId="{A3A9F142-3A99-440C-8952-9585E491C30A}">
      <dsp:nvSpPr>
        <dsp:cNvPr id="0" name=""/>
        <dsp:cNvSpPr/>
      </dsp:nvSpPr>
      <dsp:spPr>
        <a:xfrm>
          <a:off x="3924501" y="726704"/>
          <a:ext cx="978960" cy="97896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C78DDC-E72F-4CE6-98ED-C94CF82E940A}">
      <dsp:nvSpPr>
        <dsp:cNvPr id="0" name=""/>
        <dsp:cNvSpPr/>
      </dsp:nvSpPr>
      <dsp:spPr>
        <a:xfrm>
          <a:off x="3120349" y="1745804"/>
          <a:ext cx="2797031" cy="5375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b="1" kern="1200" dirty="0"/>
            <a:t>Schools and Community Member Efforts:</a:t>
          </a:r>
          <a:endParaRPr lang="en-US" sz="1800" kern="1200" dirty="0"/>
        </a:p>
      </dsp:txBody>
      <dsp:txXfrm>
        <a:off x="3120349" y="1745804"/>
        <a:ext cx="2797031" cy="537554"/>
      </dsp:txXfrm>
    </dsp:sp>
    <dsp:sp modelId="{7AD990F5-1F9D-49DD-A06D-06D204858A91}">
      <dsp:nvSpPr>
        <dsp:cNvPr id="0" name=""/>
        <dsp:cNvSpPr/>
      </dsp:nvSpPr>
      <dsp:spPr>
        <a:xfrm>
          <a:off x="3120321" y="2419265"/>
          <a:ext cx="2797031" cy="1594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Schools provide minimal nutrition education and PE classes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Cooking classes popular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Community-sponsored health events well‑attended</a:t>
          </a:r>
        </a:p>
      </dsp:txBody>
      <dsp:txXfrm>
        <a:off x="3120321" y="2419265"/>
        <a:ext cx="2797031" cy="1594692"/>
      </dsp:txXfrm>
    </dsp:sp>
    <dsp:sp modelId="{2E156138-F141-48D6-A55F-53533978145D}">
      <dsp:nvSpPr>
        <dsp:cNvPr id="0" name=""/>
        <dsp:cNvSpPr/>
      </dsp:nvSpPr>
      <dsp:spPr>
        <a:xfrm>
          <a:off x="7031775" y="751413"/>
          <a:ext cx="978960" cy="9789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334487-44F8-4226-AABD-1EA956D74F5C}">
      <dsp:nvSpPr>
        <dsp:cNvPr id="0" name=""/>
        <dsp:cNvSpPr/>
      </dsp:nvSpPr>
      <dsp:spPr>
        <a:xfrm>
          <a:off x="6302727" y="1730376"/>
          <a:ext cx="2797031" cy="5375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b="1" kern="1200" dirty="0"/>
            <a:t>Clinics: </a:t>
          </a:r>
          <a:endParaRPr lang="en-US" sz="1800" kern="1200" dirty="0"/>
        </a:p>
      </dsp:txBody>
      <dsp:txXfrm>
        <a:off x="6302727" y="1730376"/>
        <a:ext cx="2797031" cy="537554"/>
      </dsp:txXfrm>
    </dsp:sp>
    <dsp:sp modelId="{7371B7FD-8173-453D-A2AF-60D5C7548815}">
      <dsp:nvSpPr>
        <dsp:cNvPr id="0" name=""/>
        <dsp:cNvSpPr/>
      </dsp:nvSpPr>
      <dsp:spPr>
        <a:xfrm>
          <a:off x="6310699" y="2110357"/>
          <a:ext cx="2797031" cy="1594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Few affordable options and specialty care far away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Culturally misaligned clinics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Weak clinic–county coordination reduces referrals to nutrition programs</a:t>
          </a:r>
        </a:p>
      </dsp:txBody>
      <dsp:txXfrm>
        <a:off x="6310699" y="2110357"/>
        <a:ext cx="2797031" cy="15946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3825C3-58FE-4DE0-872A-C7E60D1BDC61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C55746-8CE8-42B1-89D7-CD14EA909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305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C55746-8CE8-42B1-89D7-CD14EA9092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170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C55746-8CE8-42B1-89D7-CD14EA90923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905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C55746-8CE8-42B1-89D7-CD14EA90923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933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Highlight that this was the method we used to prioritize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C55746-8CE8-42B1-89D7-CD14EA90923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5735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F8893-A355-F53C-E4F0-BB3CC2C01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8918C8-9EE8-7B2D-B705-5753641994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3B2AC9-192C-2D7A-1CFB-7BDA93691B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Highlight that this was the method we used to prioritize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E810FC-8D34-C6AC-6DE2-01A5A991BD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C55746-8CE8-42B1-89D7-CD14EA90923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5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82978-DE57-4E1C-9132-16DD76CAE20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FF30-2FF4-4301-A42B-3E9140A19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93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82978-DE57-4E1C-9132-16DD76CAE20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FF30-2FF4-4301-A42B-3E9140A19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268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82978-DE57-4E1C-9132-16DD76CAE20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FF30-2FF4-4301-A42B-3E9140A1963A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6813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82978-DE57-4E1C-9132-16DD76CAE20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FF30-2FF4-4301-A42B-3E9140A19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271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82978-DE57-4E1C-9132-16DD76CAE20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FF30-2FF4-4301-A42B-3E9140A1963A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8155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82978-DE57-4E1C-9132-16DD76CAE20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FF30-2FF4-4301-A42B-3E9140A19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5053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82978-DE57-4E1C-9132-16DD76CAE20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FF30-2FF4-4301-A42B-3E9140A19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0790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82978-DE57-4E1C-9132-16DD76CAE20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FF30-2FF4-4301-A42B-3E9140A19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421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82978-DE57-4E1C-9132-16DD76CAE20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FF30-2FF4-4301-A42B-3E9140A19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260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82978-DE57-4E1C-9132-16DD76CAE20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FF30-2FF4-4301-A42B-3E9140A19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397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82978-DE57-4E1C-9132-16DD76CAE20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FF30-2FF4-4301-A42B-3E9140A19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90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82978-DE57-4E1C-9132-16DD76CAE20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FF30-2FF4-4301-A42B-3E9140A19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878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82978-DE57-4E1C-9132-16DD76CAE20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FF30-2FF4-4301-A42B-3E9140A19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806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82978-DE57-4E1C-9132-16DD76CAE20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FF30-2FF4-4301-A42B-3E9140A19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098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82978-DE57-4E1C-9132-16DD76CAE20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FF30-2FF4-4301-A42B-3E9140A19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418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FF30-2FF4-4301-A42B-3E9140A1963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82978-DE57-4E1C-9132-16DD76CAE20F}" type="datetimeFigureOut">
              <a:rPr lang="en-US" smtClean="0"/>
              <a:t>7/17/2026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878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82978-DE57-4E1C-9132-16DD76CAE20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F57FF30-2FF4-4301-A42B-3E9140A19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009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610F2-69DD-BE63-6043-F6B4393009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PCORI Findings Report: “Building Capacity to Address Latino Child Overweight Disparities in Rural Communities”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2AB6B3-85BD-951E-69FB-8998120600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Open Sans"/>
                <a:ea typeface="Open Sans"/>
                <a:cs typeface="Open Sans"/>
              </a:rPr>
              <a:t>Mari Plaza Munet</a:t>
            </a:r>
          </a:p>
          <a:p>
            <a:r>
              <a:rPr lang="en-US" dirty="0">
                <a:latin typeface="Open Sans"/>
                <a:ea typeface="Open Sans"/>
                <a:cs typeface="Open Sans"/>
              </a:rPr>
              <a:t>Lisa Ross DeCamp</a:t>
            </a:r>
          </a:p>
          <a:p>
            <a:r>
              <a:rPr lang="en-US" dirty="0">
                <a:latin typeface="Open Sans"/>
                <a:ea typeface="Open Sans"/>
                <a:cs typeface="Open Sans"/>
              </a:rPr>
              <a:t>Jenifer Valdez Vormezeele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301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women sitting at a table&#10;&#10;AI-generated content may be incorrect.">
            <a:extLst>
              <a:ext uri="{FF2B5EF4-FFF2-40B4-BE49-F238E27FC236}">
                <a16:creationId xmlns:a16="http://schemas.microsoft.com/office/drawing/2014/main" id="{97476228-959E-5A1B-27B5-16240E3513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27" b="29967"/>
          <a:stretch>
            <a:fillRect/>
          </a:stretch>
        </p:blipFill>
        <p:spPr>
          <a:xfrm>
            <a:off x="322048" y="-1"/>
            <a:ext cx="4551305" cy="3429000"/>
          </a:xfrm>
          <a:custGeom>
            <a:avLst/>
            <a:gdLst/>
            <a:ahLst/>
            <a:cxnLst/>
            <a:rect l="l" t="t" r="r" b="b"/>
            <a:pathLst>
              <a:path w="4551305" h="3429000">
                <a:moveTo>
                  <a:pt x="509916" y="0"/>
                </a:moveTo>
                <a:lnTo>
                  <a:pt x="4551305" y="0"/>
                </a:lnTo>
                <a:lnTo>
                  <a:pt x="4551305" y="1"/>
                </a:lnTo>
                <a:lnTo>
                  <a:pt x="3693885" y="1"/>
                </a:lnTo>
                <a:lnTo>
                  <a:pt x="3181696" y="3429000"/>
                </a:lnTo>
                <a:lnTo>
                  <a:pt x="0" y="342900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E68F76-61E3-E7DD-AE28-5B61DC140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9225" y="609600"/>
            <a:ext cx="5114776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Method of Engagement: Design Thinking</a:t>
            </a:r>
          </a:p>
        </p:txBody>
      </p:sp>
      <p:pic>
        <p:nvPicPr>
          <p:cNvPr id="9" name="Picture 8" descr="A group of colorful toy blocks on a table&#10;&#10;AI-generated content may be incorrect.">
            <a:extLst>
              <a:ext uri="{FF2B5EF4-FFF2-40B4-BE49-F238E27FC236}">
                <a16:creationId xmlns:a16="http://schemas.microsoft.com/office/drawing/2014/main" id="{45000AC5-E33C-103D-C140-54F21A89DA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26825"/>
          <a:stretch>
            <a:fillRect/>
          </a:stretch>
        </p:blipFill>
        <p:spPr>
          <a:xfrm>
            <a:off x="-10633" y="3428999"/>
            <a:ext cx="3514376" cy="3429001"/>
          </a:xfrm>
          <a:custGeom>
            <a:avLst/>
            <a:gdLst/>
            <a:ahLst/>
            <a:cxnLst/>
            <a:rect l="l" t="t" r="r" b="b"/>
            <a:pathLst>
              <a:path w="3514376" h="3429001">
                <a:moveTo>
                  <a:pt x="332680" y="0"/>
                </a:moveTo>
                <a:lnTo>
                  <a:pt x="3514376" y="0"/>
                </a:lnTo>
                <a:lnTo>
                  <a:pt x="3002186" y="3429001"/>
                </a:lnTo>
                <a:lnTo>
                  <a:pt x="0" y="3429001"/>
                </a:lnTo>
                <a:lnTo>
                  <a:pt x="0" y="2237155"/>
                </a:lnTo>
                <a:close/>
              </a:path>
            </a:pathLst>
          </a:cu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6CB27DD-D98C-4A82-9A5E-4228278257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2012" y="3428999"/>
            <a:ext cx="32511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Isosceles Triangle 30">
            <a:extLst>
              <a:ext uri="{FF2B5EF4-FFF2-40B4-BE49-F238E27FC236}">
                <a16:creationId xmlns:a16="http://schemas.microsoft.com/office/drawing/2014/main" id="{A912E26A-2737-4A42-92C0-4ED8933C8A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06909A-FA7A-1B07-3892-47C04FF0779E}"/>
              </a:ext>
            </a:extLst>
          </p:cNvPr>
          <p:cNvSpPr txBox="1"/>
          <p:nvPr/>
        </p:nvSpPr>
        <p:spPr>
          <a:xfrm>
            <a:off x="4159225" y="2160589"/>
            <a:ext cx="5114776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After review of potential interventions to promote healthy weight and capacity building in patient-centered CER held 4-hour in person design thinking workshop 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 thinking uses a series of activities to identify priorities and design creative solutions</a:t>
            </a:r>
          </a:p>
        </p:txBody>
      </p:sp>
    </p:spTree>
    <p:extLst>
      <p:ext uri="{BB962C8B-B14F-4D97-AF65-F5344CB8AC3E}">
        <p14:creationId xmlns:p14="http://schemas.microsoft.com/office/powerpoint/2010/main" val="1956701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FA3643-C43E-3A9D-A699-73C543262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24F31-5D82-0429-AEEC-51494EA07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734" y="609600"/>
            <a:ext cx="37372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/>
              <a:t>Method of Engagement: Design Thinking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B3545D-C40E-68CF-FBB9-F25C943140BA}"/>
              </a:ext>
            </a:extLst>
          </p:cNvPr>
          <p:cNvSpPr txBox="1"/>
          <p:nvPr/>
        </p:nvSpPr>
        <p:spPr>
          <a:xfrm>
            <a:off x="5209563" y="2160589"/>
            <a:ext cx="406443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Resulted in clear preference for a Youth Health Ambassador Program that provides education on nutrition, physical activity and food justice and supports participants to access healthy foods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Emphasis on an integrative approach to promote healthy weight across youth, family and community factors</a:t>
            </a:r>
          </a:p>
        </p:txBody>
      </p:sp>
      <p:pic>
        <p:nvPicPr>
          <p:cNvPr id="11" name="Picture 10" descr="A person holding up a piece of paper&#10;&#10;AI-generated content may be incorrect.">
            <a:extLst>
              <a:ext uri="{FF2B5EF4-FFF2-40B4-BE49-F238E27FC236}">
                <a16:creationId xmlns:a16="http://schemas.microsoft.com/office/drawing/2014/main" id="{489D6364-7F48-E088-952D-72BF88D17B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4660"/>
          <a:stretch>
            <a:fillRect/>
          </a:stretch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077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B5442-5533-0904-A685-670283C89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344" y="609600"/>
            <a:ext cx="8596668" cy="1320800"/>
          </a:xfrm>
        </p:spPr>
        <p:txBody>
          <a:bodyPr/>
          <a:lstStyle/>
          <a:p>
            <a:r>
              <a:rPr lang="en-US"/>
              <a:t>Community Dissemination to Youth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D656F41-66D8-0F36-D0C9-6E200876A04E}"/>
              </a:ext>
            </a:extLst>
          </p:cNvPr>
          <p:cNvSpPr txBox="1">
            <a:spLocks/>
          </p:cNvSpPr>
          <p:nvPr/>
        </p:nvSpPr>
        <p:spPr>
          <a:xfrm>
            <a:off x="346344" y="1503406"/>
            <a:ext cx="9403137" cy="474499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Purpose:  </a:t>
            </a:r>
            <a:r>
              <a:rPr lang="en-US" dirty="0">
                <a:solidFill>
                  <a:schemeClr val="tx1"/>
                </a:solidFill>
              </a:rPr>
              <a:t>Gather youth feedback on the proposed Youth Ambassador Program and future implementation and evaluation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Meeting Summary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Partnered with established youth-serving organizations for recruitment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Eagle County: After-school youth center offering health, academic, social, and emotional programming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Meeting: April 16, 2026 (9 youth participants)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Garfield County: : Youth mentoring program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Meeting: April 18, 2026 (3 youth participants)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Overall Findings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Youth in both counties responded positively to the program concept and research approach.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Distinct county contexts influenced priorities, preferences, and perceived barriers.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Key Takeaway: </a:t>
            </a:r>
            <a:r>
              <a:rPr lang="en-US" dirty="0">
                <a:solidFill>
                  <a:schemeClr val="tx1"/>
                </a:solidFill>
              </a:rPr>
              <a:t>Future implementation should be tailored to county-specific needs and realities.</a:t>
            </a:r>
          </a:p>
        </p:txBody>
      </p:sp>
    </p:spTree>
    <p:extLst>
      <p:ext uri="{BB962C8B-B14F-4D97-AF65-F5344CB8AC3E}">
        <p14:creationId xmlns:p14="http://schemas.microsoft.com/office/powerpoint/2010/main" val="1160874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8F0FD-E95F-BF78-950C-DE9782479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791" y="609600"/>
            <a:ext cx="8596668" cy="1320800"/>
          </a:xfrm>
        </p:spPr>
        <p:txBody>
          <a:bodyPr/>
          <a:lstStyle/>
          <a:p>
            <a:r>
              <a:rPr lang="en-US" dirty="0"/>
              <a:t>Differences in Youth Perspectives</a:t>
            </a:r>
          </a:p>
        </p:txBody>
      </p:sp>
      <p:graphicFrame>
        <p:nvGraphicFramePr>
          <p:cNvPr id="5" name="Table Placeholder 4">
            <a:extLst>
              <a:ext uri="{FF2B5EF4-FFF2-40B4-BE49-F238E27FC236}">
                <a16:creationId xmlns:a16="http://schemas.microsoft.com/office/drawing/2014/main" id="{BC7697D4-F5B3-97F7-D089-16E4536B27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0925873"/>
              </p:ext>
            </p:extLst>
          </p:nvPr>
        </p:nvGraphicFramePr>
        <p:xfrm>
          <a:off x="292791" y="1371600"/>
          <a:ext cx="8981212" cy="4114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82520">
                  <a:extLst>
                    <a:ext uri="{9D8B030D-6E8A-4147-A177-3AD203B41FA5}">
                      <a16:colId xmlns:a16="http://schemas.microsoft.com/office/drawing/2014/main" val="223553625"/>
                    </a:ext>
                  </a:extLst>
                </a:gridCol>
                <a:gridCol w="3549346">
                  <a:extLst>
                    <a:ext uri="{9D8B030D-6E8A-4147-A177-3AD203B41FA5}">
                      <a16:colId xmlns:a16="http://schemas.microsoft.com/office/drawing/2014/main" val="2992367518"/>
                    </a:ext>
                  </a:extLst>
                </a:gridCol>
                <a:gridCol w="3549346">
                  <a:extLst>
                    <a:ext uri="{9D8B030D-6E8A-4147-A177-3AD203B41FA5}">
                      <a16:colId xmlns:a16="http://schemas.microsoft.com/office/drawing/2014/main" val="1212144808"/>
                    </a:ext>
                  </a:extLst>
                </a:gridCol>
              </a:tblGrid>
              <a:tr h="3209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>
                          <a:effectLst/>
                        </a:rPr>
                        <a:t>Topic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>
                          <a:effectLst/>
                        </a:rPr>
                        <a:t>Eagle County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>
                          <a:effectLst/>
                        </a:rPr>
                        <a:t>Garfield County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7648263"/>
                  </a:ext>
                </a:extLst>
              </a:tr>
              <a:tr h="80229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>
                          <a:effectLst/>
                        </a:rPr>
                        <a:t>Overall Focus</a:t>
                      </a:r>
                      <a:endParaRPr lang="en-US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</a:rPr>
                        <a:t>Social connection, enjoyment, peer engagement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</a:rPr>
                        <a:t>Practical challenges, access, affordability, competing responsibilities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289833"/>
                  </a:ext>
                </a:extLst>
              </a:tr>
              <a:tr h="5616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>
                          <a:effectLst/>
                        </a:rPr>
                        <a:t>Nutrition</a:t>
                      </a:r>
                      <a:endParaRPr lang="en-US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</a:rPr>
                        <a:t>Learning healthy foods and where to find them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</a:rPr>
                        <a:t>Cost, taste, obesity, diabetes prevention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4268136"/>
                  </a:ext>
                </a:extLst>
              </a:tr>
              <a:tr h="5616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>
                          <a:effectLst/>
                        </a:rPr>
                        <a:t>Cooking Skills</a:t>
                      </a:r>
                      <a:endParaRPr lang="en-US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</a:rPr>
                        <a:t>Creative, gourmet, vegan/vegetarian, cultural foods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</a:rPr>
                        <a:t>Affordable meals and practical life skills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4247769"/>
                  </a:ext>
                </a:extLst>
              </a:tr>
              <a:tr h="5616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>
                          <a:effectLst/>
                        </a:rPr>
                        <a:t>Learning Format</a:t>
                      </a:r>
                      <a:endParaRPr lang="en-US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</a:rPr>
                        <a:t>Visual materials, limited text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</a:rPr>
                        <a:t>In-person learning and trusted information sources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1787687"/>
                  </a:ext>
                </a:extLst>
              </a:tr>
              <a:tr h="5616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>
                          <a:effectLst/>
                        </a:rPr>
                        <a:t>Physical Activity</a:t>
                      </a:r>
                      <a:endParaRPr lang="en-US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</a:rPr>
                        <a:t>Fun, movement, social interaction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dirty="0">
                          <a:effectLst/>
                        </a:rPr>
                        <a:t>Cost barriers, access, fear of judgment, embarrassment</a:t>
                      </a:r>
                      <a:endParaRPr lang="en-US" sz="1050" b="0" i="0" dirty="0">
                        <a:effectLst/>
                        <a:latin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264989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E810A7F-C4AA-F156-F6A9-7FA12B9967CB}"/>
              </a:ext>
            </a:extLst>
          </p:cNvPr>
          <p:cNvSpPr txBox="1"/>
          <p:nvPr/>
        </p:nvSpPr>
        <p:spPr>
          <a:xfrm>
            <a:off x="292791" y="5602069"/>
            <a:ext cx="89812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Key Theme: </a:t>
            </a:r>
            <a:r>
              <a:rPr lang="en-US" dirty="0"/>
              <a:t>Eagle youth were primarily experience-focused, while Garfield youth were more resource- and barrier-focused.</a:t>
            </a:r>
          </a:p>
        </p:txBody>
      </p:sp>
    </p:spTree>
    <p:extLst>
      <p:ext uri="{BB962C8B-B14F-4D97-AF65-F5344CB8AC3E}">
        <p14:creationId xmlns:p14="http://schemas.microsoft.com/office/powerpoint/2010/main" val="828225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E3054-AC81-8E30-FA30-659530FD7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860" y="156238"/>
            <a:ext cx="8596668" cy="1320800"/>
          </a:xfrm>
        </p:spPr>
        <p:txBody>
          <a:bodyPr/>
          <a:lstStyle/>
          <a:p>
            <a:r>
              <a:rPr lang="en-US" dirty="0"/>
              <a:t>Project Graphical Summary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53C369-60E7-C11A-6AE6-C9527983EB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2A0CFBD5-60CF-A259-BBCC-90C610BD43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323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0C69F8-9BC1-44C2-14BE-3900984FD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Thank you to everyone who participated in this project and/or helped make project activities possible!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2C283A-286A-52EE-ED5E-624F6B0AFE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335" y="952144"/>
            <a:ext cx="8596668" cy="860400"/>
          </a:xfrm>
        </p:spPr>
        <p:txBody>
          <a:bodyPr>
            <a:normAutofit/>
          </a:bodyPr>
          <a:lstStyle/>
          <a:p>
            <a:r>
              <a:rPr lang="en-US" sz="3600" dirty="0"/>
              <a:t>Questions? Comments?</a:t>
            </a:r>
          </a:p>
        </p:txBody>
      </p:sp>
    </p:spTree>
    <p:extLst>
      <p:ext uri="{BB962C8B-B14F-4D97-AF65-F5344CB8AC3E}">
        <p14:creationId xmlns:p14="http://schemas.microsoft.com/office/powerpoint/2010/main" val="2288199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6AEB0-D9D3-797E-3CB1-ADCA71E7D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 Semibold"/>
                <a:ea typeface="Open Sans Semibold"/>
                <a:cs typeface="Open Sans Semibold"/>
              </a:rPr>
              <a:t>Acknowledgement and Disclaimer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30ED6-5912-FC5F-4F27-D16540C34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project was funded through a Patient-Centered Outcomes Research Institute® (PCORI ®) Eugene Washington PCORI Engagement Award (EACB-30311).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views, statements, and opinions presented in this presentation are solely the responsibility of the author(s) and do not necessarily represent the views of the Patient-Centered Outcomes Research Institute® (PCORI ®), its Board of Governors or Methodology Committee.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710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0CC78-1DB7-1528-896A-64BAAC601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Award Overview</a:t>
            </a:r>
          </a:p>
        </p:txBody>
      </p:sp>
      <p:graphicFrame>
        <p:nvGraphicFramePr>
          <p:cNvPr id="4" name="Content Placeholder 6">
            <a:extLst>
              <a:ext uri="{FF2B5EF4-FFF2-40B4-BE49-F238E27FC236}">
                <a16:creationId xmlns:a16="http://schemas.microsoft.com/office/drawing/2014/main" id="{B65C8172-0DED-38F1-4435-6437C911CD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9068207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60254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D6617-FFD2-1779-C0F2-B08E1A5A4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PCORI Project Team</a:t>
            </a:r>
          </a:p>
        </p:txBody>
      </p: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FE1FD605-89D7-BE41-8DC6-CC63DA505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56313" y="5883275"/>
            <a:ext cx="457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CEABB6-07DC-46E8-9B57-56EC44A396E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1BED7CC-8501-1EB2-9DC2-5C8F6CA3D904}"/>
              </a:ext>
            </a:extLst>
          </p:cNvPr>
          <p:cNvSpPr txBox="1"/>
          <p:nvPr/>
        </p:nvSpPr>
        <p:spPr>
          <a:xfrm>
            <a:off x="403998" y="1779928"/>
            <a:ext cx="2394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University of Colorado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Lisa and Jenny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C496A38-7F97-F5EE-0CA3-D4E74B41229C}"/>
              </a:ext>
            </a:extLst>
          </p:cNvPr>
          <p:cNvSpPr txBox="1"/>
          <p:nvPr/>
        </p:nvSpPr>
        <p:spPr>
          <a:xfrm>
            <a:off x="3412720" y="1641428"/>
            <a:ext cx="2394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West Mountain Regional Health Alliance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Mari + Namrata</a:t>
            </a:r>
          </a:p>
        </p:txBody>
      </p:sp>
      <p:sp>
        <p:nvSpPr>
          <p:cNvPr id="21" name="Plus Sign 20">
            <a:extLst>
              <a:ext uri="{FF2B5EF4-FFF2-40B4-BE49-F238E27FC236}">
                <a16:creationId xmlns:a16="http://schemas.microsoft.com/office/drawing/2014/main" id="{7795D5C2-3F5B-88A0-AB07-7590FE507061}"/>
              </a:ext>
            </a:extLst>
          </p:cNvPr>
          <p:cNvSpPr/>
          <p:nvPr/>
        </p:nvSpPr>
        <p:spPr>
          <a:xfrm>
            <a:off x="3006105" y="1917465"/>
            <a:ext cx="330891" cy="371510"/>
          </a:xfrm>
          <a:prstGeom prst="mathPlus">
            <a:avLst>
              <a:gd name="adj1" fmla="val 9884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2" name="Equals 21">
            <a:extLst>
              <a:ext uri="{FF2B5EF4-FFF2-40B4-BE49-F238E27FC236}">
                <a16:creationId xmlns:a16="http://schemas.microsoft.com/office/drawing/2014/main" id="{A6FE1DEC-E49F-227B-390B-19894C6AC958}"/>
              </a:ext>
            </a:extLst>
          </p:cNvPr>
          <p:cNvSpPr/>
          <p:nvPr/>
        </p:nvSpPr>
        <p:spPr>
          <a:xfrm>
            <a:off x="5576957" y="1968216"/>
            <a:ext cx="424206" cy="273377"/>
          </a:xfrm>
          <a:prstGeom prst="mathEqual">
            <a:avLst>
              <a:gd name="adj1" fmla="val 9727"/>
              <a:gd name="adj2" fmla="val 32449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7A99D73-C96F-C92A-44F8-39AA4474D0FD}"/>
              </a:ext>
            </a:extLst>
          </p:cNvPr>
          <p:cNvSpPr txBox="1"/>
          <p:nvPr/>
        </p:nvSpPr>
        <p:spPr>
          <a:xfrm>
            <a:off x="5938077" y="1791163"/>
            <a:ext cx="1762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Project Facilitators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DC7F129-CBC3-35F9-2F78-680D2205A471}"/>
              </a:ext>
            </a:extLst>
          </p:cNvPr>
          <p:cNvSpPr txBox="1"/>
          <p:nvPr/>
        </p:nvSpPr>
        <p:spPr>
          <a:xfrm>
            <a:off x="1163640" y="3027600"/>
            <a:ext cx="401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Partner Network of Community organization and parent leaders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32C35E2-007F-19BE-4759-BA823A6F5A4C}"/>
              </a:ext>
            </a:extLst>
          </p:cNvPr>
          <p:cNvSpPr txBox="1"/>
          <p:nvPr/>
        </p:nvSpPr>
        <p:spPr>
          <a:xfrm>
            <a:off x="5834382" y="4335639"/>
            <a:ext cx="1762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Partner Network</a:t>
            </a:r>
          </a:p>
        </p:txBody>
      </p:sp>
      <p:sp>
        <p:nvSpPr>
          <p:cNvPr id="26" name="Equals 25">
            <a:extLst>
              <a:ext uri="{FF2B5EF4-FFF2-40B4-BE49-F238E27FC236}">
                <a16:creationId xmlns:a16="http://schemas.microsoft.com/office/drawing/2014/main" id="{735C849F-B6A6-8D09-E6C9-3ABC3C04B4FF}"/>
              </a:ext>
            </a:extLst>
          </p:cNvPr>
          <p:cNvSpPr/>
          <p:nvPr/>
        </p:nvSpPr>
        <p:spPr>
          <a:xfrm>
            <a:off x="5576957" y="4512692"/>
            <a:ext cx="424206" cy="273377"/>
          </a:xfrm>
          <a:prstGeom prst="mathEqual">
            <a:avLst>
              <a:gd name="adj1" fmla="val 9727"/>
              <a:gd name="adj2" fmla="val 32449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91A399A6-43E9-BC1B-A00A-D865A8E90C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628917"/>
              </p:ext>
            </p:extLst>
          </p:nvPr>
        </p:nvGraphicFramePr>
        <p:xfrm>
          <a:off x="716415" y="3731706"/>
          <a:ext cx="4910268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36756">
                  <a:extLst>
                    <a:ext uri="{9D8B030D-6E8A-4147-A177-3AD203B41FA5}">
                      <a16:colId xmlns:a16="http://schemas.microsoft.com/office/drawing/2014/main" val="1843079034"/>
                    </a:ext>
                  </a:extLst>
                </a:gridCol>
                <a:gridCol w="1636756">
                  <a:extLst>
                    <a:ext uri="{9D8B030D-6E8A-4147-A177-3AD203B41FA5}">
                      <a16:colId xmlns:a16="http://schemas.microsoft.com/office/drawing/2014/main" val="2971949167"/>
                    </a:ext>
                  </a:extLst>
                </a:gridCol>
                <a:gridCol w="1636756">
                  <a:extLst>
                    <a:ext uri="{9D8B030D-6E8A-4147-A177-3AD203B41FA5}">
                      <a16:colId xmlns:a16="http://schemas.microsoft.com/office/drawing/2014/main" val="38646104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Brisa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</a:rPr>
                        <a:t>McKenzie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</a:rPr>
                        <a:t>Cecilia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586764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Cynthia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+mn-lt"/>
                        </a:rPr>
                        <a:t>Inés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+mn-lt"/>
                        </a:rPr>
                        <a:t>Soira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470508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Anabel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+mn-lt"/>
                        </a:rPr>
                        <a:t>Abel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+mn-lt"/>
                        </a:rPr>
                        <a:t>Isabel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429199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Sofia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+mn-lt"/>
                        </a:rPr>
                        <a:t>Luz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+mn-lt"/>
                        </a:rPr>
                        <a:t>Christine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354920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Julieta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78926661"/>
                  </a:ext>
                </a:extLst>
              </a:tr>
            </a:tbl>
          </a:graphicData>
        </a:graphic>
      </p:graphicFrame>
      <p:sp>
        <p:nvSpPr>
          <p:cNvPr id="28" name="Right Brace 27">
            <a:extLst>
              <a:ext uri="{FF2B5EF4-FFF2-40B4-BE49-F238E27FC236}">
                <a16:creationId xmlns:a16="http://schemas.microsoft.com/office/drawing/2014/main" id="{03029CF8-5514-B688-ECCE-9F3A974F8443}"/>
              </a:ext>
            </a:extLst>
          </p:cNvPr>
          <p:cNvSpPr/>
          <p:nvPr/>
        </p:nvSpPr>
        <p:spPr>
          <a:xfrm>
            <a:off x="7851718" y="1977641"/>
            <a:ext cx="358219" cy="2817853"/>
          </a:xfrm>
          <a:prstGeom prst="rightBrace">
            <a:avLst>
              <a:gd name="adj1" fmla="val 113596"/>
              <a:gd name="adj2" fmla="val 51338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B56D5E3-4F91-C6B7-24BA-0D0EBDF073AA}"/>
              </a:ext>
            </a:extLst>
          </p:cNvPr>
          <p:cNvSpPr txBox="1"/>
          <p:nvPr/>
        </p:nvSpPr>
        <p:spPr>
          <a:xfrm>
            <a:off x="8349460" y="3027600"/>
            <a:ext cx="16257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PCORI Project Team</a:t>
            </a:r>
          </a:p>
        </p:txBody>
      </p:sp>
    </p:spTree>
    <p:extLst>
      <p:ext uri="{BB962C8B-B14F-4D97-AF65-F5344CB8AC3E}">
        <p14:creationId xmlns:p14="http://schemas.microsoft.com/office/powerpoint/2010/main" val="3461304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54A78-FBF5-81B9-5470-3B9176CFA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interview findings: Local Contributors to Childhood Overweight</a:t>
            </a:r>
          </a:p>
        </p:txBody>
      </p:sp>
      <p:graphicFrame>
        <p:nvGraphicFramePr>
          <p:cNvPr id="4" name="Content Placeholder 6">
            <a:extLst>
              <a:ext uri="{FF2B5EF4-FFF2-40B4-BE49-F238E27FC236}">
                <a16:creationId xmlns:a16="http://schemas.microsoft.com/office/drawing/2014/main" id="{3ADEC9C8-F8FC-25D0-3C5E-850EABD5E0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4766730"/>
              </p:ext>
            </p:extLst>
          </p:nvPr>
        </p:nvGraphicFramePr>
        <p:xfrm>
          <a:off x="437799" y="2148232"/>
          <a:ext cx="9075737" cy="3926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19667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59E5D-5DF5-29C4-1595-343FF2ACE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 interview findings: Local Opportunities &amp; Challenges for Promoting Healthy Weight</a:t>
            </a:r>
          </a:p>
        </p:txBody>
      </p:sp>
      <p:graphicFrame>
        <p:nvGraphicFramePr>
          <p:cNvPr id="4" name="Content Placeholder 6">
            <a:extLst>
              <a:ext uri="{FF2B5EF4-FFF2-40B4-BE49-F238E27FC236}">
                <a16:creationId xmlns:a16="http://schemas.microsoft.com/office/drawing/2014/main" id="{543EC505-8A23-A47B-9EBE-9F8B9AC9DB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151788"/>
              </p:ext>
            </p:extLst>
          </p:nvPr>
        </p:nvGraphicFramePr>
        <p:xfrm>
          <a:off x="289093" y="1414419"/>
          <a:ext cx="9373150" cy="4549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4983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70CB3B3-3098-4059-4EE2-A5B8BD048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PARTNER NETWORK ACTIVITIES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657D3C-BAFD-FD80-3111-561897A47E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461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helf with fruits and vegetables&#10;&#10;AI-generated content may be incorrect.">
            <a:extLst>
              <a:ext uri="{FF2B5EF4-FFF2-40B4-BE49-F238E27FC236}">
                <a16:creationId xmlns:a16="http://schemas.microsoft.com/office/drawing/2014/main" id="{43641D8B-EA97-0152-7956-22D1D19891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6" y="2259882"/>
            <a:ext cx="9675043" cy="36887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587D3D-CD84-D330-E5C6-217B50E1F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Discussed Community Program Examples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8A51656-F1CB-BB45-1C7C-572C12686F98}"/>
              </a:ext>
            </a:extLst>
          </p:cNvPr>
          <p:cNvGrpSpPr/>
          <p:nvPr/>
        </p:nvGrpSpPr>
        <p:grpSpPr>
          <a:xfrm>
            <a:off x="6307605" y="1810801"/>
            <a:ext cx="4123442" cy="3557881"/>
            <a:chOff x="6872141" y="1617434"/>
            <a:chExt cx="4123442" cy="3557881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A4C7AC4-E283-4C4D-30E3-4BFB7356817F}"/>
                </a:ext>
              </a:extLst>
            </p:cNvPr>
            <p:cNvSpPr/>
            <p:nvPr/>
          </p:nvSpPr>
          <p:spPr>
            <a:xfrm>
              <a:off x="6872141" y="1617434"/>
              <a:ext cx="4123442" cy="355788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venir Next LT Pro"/>
                  <a:ea typeface="+mn-ea"/>
                  <a:cs typeface="+mn-cs"/>
                </a:rPr>
                <a:t>Active and Healthy Families</a:t>
              </a:r>
            </a:p>
          </p:txBody>
        </p:sp>
        <p:pic>
          <p:nvPicPr>
            <p:cNvPr id="7" name="Content Placeholder 6" descr="A screenshot of a phone&#10;&#10;Description automatically generated">
              <a:extLst>
                <a:ext uri="{FF2B5EF4-FFF2-40B4-BE49-F238E27FC236}">
                  <a16:creationId xmlns:a16="http://schemas.microsoft.com/office/drawing/2014/main" id="{6C8BD4AC-663D-FFFF-40C9-C3958DD17D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85867" y="3429000"/>
              <a:ext cx="1290701" cy="1669840"/>
            </a:xfrm>
            <a:prstGeom prst="rect">
              <a:avLst/>
            </a:prstGeom>
          </p:spPr>
        </p:pic>
        <p:pic>
          <p:nvPicPr>
            <p:cNvPr id="8" name="Picture 7" descr="A chart with a cartoon character and a chart&#10;&#10;AI-generated content may be incorrect.">
              <a:extLst>
                <a:ext uri="{FF2B5EF4-FFF2-40B4-BE49-F238E27FC236}">
                  <a16:creationId xmlns:a16="http://schemas.microsoft.com/office/drawing/2014/main" id="{4992778F-3F94-9299-8100-D2860DCBB9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713177" y="3429000"/>
              <a:ext cx="2045797" cy="1534348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C50BB40-C088-5199-3C3B-89FB35CB0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58553" y="2118190"/>
              <a:ext cx="2550618" cy="1310810"/>
            </a:xfrm>
            <a:prstGeom prst="rect">
              <a:avLst/>
            </a:prstGeom>
          </p:spPr>
        </p:pic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5B653F75-F7CE-2961-6543-F29840E98906}"/>
              </a:ext>
            </a:extLst>
          </p:cNvPr>
          <p:cNvSpPr/>
          <p:nvPr/>
        </p:nvSpPr>
        <p:spPr>
          <a:xfrm>
            <a:off x="3080189" y="2183845"/>
            <a:ext cx="2102178" cy="2811796"/>
          </a:xfrm>
          <a:prstGeom prst="ellipse">
            <a:avLst/>
          </a:prstGeom>
          <a:noFill/>
          <a:ln w="38100">
            <a:solidFill>
              <a:srgbClr val="8C52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noFill/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F1F50A6C-F3AF-7664-1EC4-3F0429DC7C1D}"/>
              </a:ext>
            </a:extLst>
          </p:cNvPr>
          <p:cNvSpPr/>
          <p:nvPr/>
        </p:nvSpPr>
        <p:spPr>
          <a:xfrm>
            <a:off x="5356916" y="3363499"/>
            <a:ext cx="776140" cy="452487"/>
          </a:xfrm>
          <a:prstGeom prst="rightArrow">
            <a:avLst/>
          </a:prstGeom>
          <a:solidFill>
            <a:srgbClr val="8C52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4296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EF33F-65E1-580C-85C4-2BCA305B9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Compared Programs to Identify Priority Programs</a:t>
            </a:r>
          </a:p>
        </p:txBody>
      </p:sp>
      <p:pic>
        <p:nvPicPr>
          <p:cNvPr id="5" name="Picture 4" descr="A group of people sitting in chairs talking&#10;&#10;AI-generated content may be incorrect.">
            <a:extLst>
              <a:ext uri="{FF2B5EF4-FFF2-40B4-BE49-F238E27FC236}">
                <a16:creationId xmlns:a16="http://schemas.microsoft.com/office/drawing/2014/main" id="{A0B9805B-5041-1402-2A49-212482A63B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34" y="1930400"/>
            <a:ext cx="4602234" cy="3776832"/>
          </a:xfrm>
          <a:prstGeom prst="rect">
            <a:avLst/>
          </a:prstGeom>
        </p:spPr>
      </p:pic>
      <p:pic>
        <p:nvPicPr>
          <p:cNvPr id="6" name="Picture 5" descr="A diagram of fruit&#10;&#10;AI-generated content may be incorrect.">
            <a:extLst>
              <a:ext uri="{FF2B5EF4-FFF2-40B4-BE49-F238E27FC236}">
                <a16:creationId xmlns:a16="http://schemas.microsoft.com/office/drawing/2014/main" id="{8B6F917A-9D27-A382-C7CE-2F7E35F4F4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272" y="3215573"/>
            <a:ext cx="3731790" cy="22480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600D242-0298-995C-16D9-A315B7EF288B}"/>
              </a:ext>
            </a:extLst>
          </p:cNvPr>
          <p:cNvSpPr txBox="1"/>
          <p:nvPr/>
        </p:nvSpPr>
        <p:spPr>
          <a:xfrm>
            <a:off x="5473502" y="2292243"/>
            <a:ext cx="437933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Development of 1-2 possible programs for the Latino community in Eagle and Garfield County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DD44C531-69E8-5D15-8640-C38D842F6B60}"/>
              </a:ext>
            </a:extLst>
          </p:cNvPr>
          <p:cNvSpPr/>
          <p:nvPr/>
        </p:nvSpPr>
        <p:spPr>
          <a:xfrm>
            <a:off x="4627123" y="3744753"/>
            <a:ext cx="979251" cy="42801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81923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</TotalTime>
  <Words>785</Words>
  <Application>Microsoft Office PowerPoint</Application>
  <PresentationFormat>Widescreen</PresentationFormat>
  <Paragraphs>115</Paragraphs>
  <Slides>15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Aptos</vt:lpstr>
      <vt:lpstr>Arial</vt:lpstr>
      <vt:lpstr>Avenir Next LT Pro</vt:lpstr>
      <vt:lpstr>Open Sans</vt:lpstr>
      <vt:lpstr>Open Sans Semibold</vt:lpstr>
      <vt:lpstr>Segoe UI</vt:lpstr>
      <vt:lpstr>Trebuchet MS</vt:lpstr>
      <vt:lpstr>Wingdings 3</vt:lpstr>
      <vt:lpstr>Facet</vt:lpstr>
      <vt:lpstr>PCORI Findings Report: “Building Capacity to Address Latino Child Overweight Disparities in Rural Communities”</vt:lpstr>
      <vt:lpstr>Acknowledgement and Disclaimer</vt:lpstr>
      <vt:lpstr>Engagement Award Overview</vt:lpstr>
      <vt:lpstr>PCORI Project Team</vt:lpstr>
      <vt:lpstr>Key interview findings: Local Contributors to Childhood Overweight</vt:lpstr>
      <vt:lpstr>Key interview findings: Local Opportunities &amp; Challenges for Promoting Healthy Weight</vt:lpstr>
      <vt:lpstr>OVERVIEW OF PARTNER NETWORK ACTIVITIES</vt:lpstr>
      <vt:lpstr>Discussed Community Program Examples </vt:lpstr>
      <vt:lpstr>Compared Programs to Identify Priority Programs</vt:lpstr>
      <vt:lpstr>Method of Engagement: Design Thinking</vt:lpstr>
      <vt:lpstr>Method of Engagement: Design Thinking</vt:lpstr>
      <vt:lpstr>Community Dissemination to Youth</vt:lpstr>
      <vt:lpstr>Differences in Youth Perspectives</vt:lpstr>
      <vt:lpstr>Project Graphical Summary </vt:lpstr>
      <vt:lpstr>Thank you to everyone who participated in this project and/or helped make project activities possible!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DeCamp, Lisa</dc:creator>
  <cp:lastModifiedBy>DeCamp, Lisa</cp:lastModifiedBy>
  <cp:revision>5</cp:revision>
  <dcterms:created xsi:type="dcterms:W3CDTF">2026-07-16T21:40:01Z</dcterms:created>
  <dcterms:modified xsi:type="dcterms:W3CDTF">2026-07-17T16:03:01Z</dcterms:modified>
</cp:coreProperties>
</file>