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70" r:id="rId7"/>
    <p:sldId id="269" r:id="rId8"/>
    <p:sldId id="271" r:id="rId9"/>
    <p:sldId id="272" r:id="rId10"/>
    <p:sldId id="273" r:id="rId11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h7Lw9vPz3DB8iu80K+W27rogCL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D87461-4B8C-4B6D-9FF2-51456182ED9C}" v="2" dt="2026-07-17T20:37:35.009"/>
    <p1510:client id="{A7F2DE7B-61EC-4693-8F33-2F704B81A4C3}" v="18" dt="2026-07-17T22:35:27.903"/>
    <p1510:client id="{E50BA1B2-D43B-A8A1-D314-618C932C6EE1}" v="50" dt="2026-07-17T20:33:23.778"/>
    <p1510:client id="{E68054FE-00EA-2E33-DC1C-7B2C6D90119F}" v="33" dt="2026-07-17T15:50:39.6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customschemas.google.com/relationships/presentationmetadata" Target="meta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SDoH Screening Compliance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PY3</c:v>
                </c:pt>
                <c:pt idx="1">
                  <c:v>PY4Q2</c:v>
                </c:pt>
                <c:pt idx="2">
                  <c:v>PY4Q4</c:v>
                </c:pt>
                <c:pt idx="3">
                  <c:v>PY5Q2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0.84399999999999997</c:v>
                </c:pt>
                <c:pt idx="1">
                  <c:v>0.875</c:v>
                </c:pt>
                <c:pt idx="2">
                  <c:v>0.9677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59-417F-A5EC-A691A5B5F3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07932559"/>
        <c:axId val="1507933999"/>
      </c:lineChart>
      <c:catAx>
        <c:axId val="1507932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7933999"/>
        <c:crosses val="autoZero"/>
        <c:auto val="1"/>
        <c:lblAlgn val="ctr"/>
        <c:lblOffset val="100"/>
        <c:noMultiLvlLbl val="0"/>
      </c:catAx>
      <c:valAx>
        <c:axId val="150793399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7932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5"/>
          <p:cNvPicPr preferRelativeResize="0"/>
          <p:nvPr/>
        </p:nvPicPr>
        <p:blipFill rotWithShape="1">
          <a:blip r:embed="rId2">
            <a:alphaModFix/>
          </a:blip>
          <a:srcRect t="13156" b="13096"/>
          <a:stretch/>
        </p:blipFill>
        <p:spPr>
          <a:xfrm>
            <a:off x="2550" y="676850"/>
            <a:ext cx="9144003" cy="379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2675" y="4634925"/>
            <a:ext cx="1863749" cy="35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">
  <p:cSld name="TITLE_1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6"/>
          <p:cNvPicPr preferRelativeResize="0"/>
          <p:nvPr/>
        </p:nvPicPr>
        <p:blipFill rotWithShape="1">
          <a:blip r:embed="rId2">
            <a:alphaModFix/>
          </a:blip>
          <a:srcRect l="31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6"/>
          <p:cNvSpPr txBox="1">
            <a:spLocks noGrp="1"/>
          </p:cNvSpPr>
          <p:nvPr>
            <p:ph type="ctrTitle"/>
          </p:nvPr>
        </p:nvSpPr>
        <p:spPr>
          <a:xfrm>
            <a:off x="906725" y="1366500"/>
            <a:ext cx="4559400" cy="25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subTitle" idx="1"/>
          </p:nvPr>
        </p:nvSpPr>
        <p:spPr>
          <a:xfrm>
            <a:off x="906725" y="4027600"/>
            <a:ext cx="4559400" cy="8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6" name="Google Shape;1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1675" y="901900"/>
            <a:ext cx="1698524" cy="3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7"/>
          <p:cNvSpPr txBox="1">
            <a:spLocks noGrp="1"/>
          </p:cNvSpPr>
          <p:nvPr>
            <p:ph type="ctrTitle"/>
          </p:nvPr>
        </p:nvSpPr>
        <p:spPr>
          <a:xfrm>
            <a:off x="906725" y="1366500"/>
            <a:ext cx="5031900" cy="25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ubTitle" idx="1"/>
          </p:nvPr>
        </p:nvSpPr>
        <p:spPr>
          <a:xfrm>
            <a:off x="906725" y="4027600"/>
            <a:ext cx="5031900" cy="8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1675" y="901900"/>
            <a:ext cx="1698524" cy="3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0"/>
          <p:cNvSpPr txBox="1">
            <a:spLocks noGrp="1"/>
          </p:cNvSpPr>
          <p:nvPr>
            <p:ph type="title"/>
          </p:nvPr>
        </p:nvSpPr>
        <p:spPr>
          <a:xfrm>
            <a:off x="453625" y="445025"/>
            <a:ext cx="8236800" cy="10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4000"/>
              <a:buNone/>
              <a:defRPr sz="4000" b="1">
                <a:solidFill>
                  <a:srgbClr val="0076BB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body" idx="1"/>
          </p:nvPr>
        </p:nvSpPr>
        <p:spPr>
          <a:xfrm>
            <a:off x="453625" y="1152475"/>
            <a:ext cx="8236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title" idx="2"/>
          </p:nvPr>
        </p:nvSpPr>
        <p:spPr>
          <a:xfrm>
            <a:off x="543350" y="4663225"/>
            <a:ext cx="62151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6BB"/>
              </a:buClr>
              <a:buSzPts val="1000"/>
              <a:buNone/>
              <a:defRPr sz="1000" b="1">
                <a:solidFill>
                  <a:srgbClr val="0076BB"/>
                </a:solidFill>
              </a:defRPr>
            </a:lvl9pPr>
          </a:lstStyle>
          <a:p>
            <a:endParaRPr/>
          </a:p>
        </p:txBody>
      </p:sp>
      <p:cxnSp>
        <p:nvCxnSpPr>
          <p:cNvPr id="32" name="Google Shape;32;p20"/>
          <p:cNvCxnSpPr/>
          <p:nvPr/>
        </p:nvCxnSpPr>
        <p:spPr>
          <a:xfrm>
            <a:off x="573800" y="4839625"/>
            <a:ext cx="0" cy="130200"/>
          </a:xfrm>
          <a:prstGeom prst="straightConnector1">
            <a:avLst/>
          </a:prstGeom>
          <a:noFill/>
          <a:ln w="9525" cap="flat" cmpd="sng">
            <a:solidFill>
              <a:srgbClr val="0076B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20"/>
          <p:cNvSpPr txBox="1">
            <a:spLocks noGrp="1"/>
          </p:cNvSpPr>
          <p:nvPr>
            <p:ph type="sldNum" idx="12"/>
          </p:nvPr>
        </p:nvSpPr>
        <p:spPr>
          <a:xfrm>
            <a:off x="25100" y="4663227"/>
            <a:ext cx="548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0076B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" name="Google Shape;3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81550" y="4790900"/>
            <a:ext cx="1212299" cy="227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0"/>
          <p:cNvSpPr/>
          <p:nvPr/>
        </p:nvSpPr>
        <p:spPr>
          <a:xfrm>
            <a:off x="356525" y="4586188"/>
            <a:ext cx="8437200" cy="77100"/>
          </a:xfrm>
          <a:prstGeom prst="rect">
            <a:avLst/>
          </a:prstGeom>
          <a:solidFill>
            <a:srgbClr val="777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"/>
          <p:cNvPicPr preferRelativeResize="0"/>
          <p:nvPr/>
        </p:nvPicPr>
        <p:blipFill rotWithShape="1">
          <a:blip r:embed="rId3">
            <a:alphaModFix/>
          </a:blip>
          <a:srcRect t="22299" b="17506"/>
          <a:stretch/>
        </p:blipFill>
        <p:spPr>
          <a:xfrm>
            <a:off x="2550" y="676850"/>
            <a:ext cx="9144003" cy="3792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"/>
          <p:cNvSpPr txBox="1">
            <a:spLocks noGrp="1"/>
          </p:cNvSpPr>
          <p:nvPr>
            <p:ph type="subTitle" idx="1"/>
          </p:nvPr>
        </p:nvSpPr>
        <p:spPr>
          <a:xfrm>
            <a:off x="906725" y="4027600"/>
            <a:ext cx="4559400" cy="8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/>
            <a:r>
              <a:rPr lang="en"/>
              <a:t>Alison Nieves, Director Case Management</a:t>
            </a:r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906725" y="1366500"/>
            <a:ext cx="64152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SzPct val="100483"/>
            </a:pPr>
            <a:r>
              <a:rPr lang="en-US" sz="5400"/>
              <a:t>Vail Health's Journey with </a:t>
            </a:r>
            <a:r>
              <a:rPr lang="en-US" sz="5400" err="1"/>
              <a:t>SDoH</a:t>
            </a:r>
            <a:r>
              <a:rPr lang="en-US" sz="5400"/>
              <a:t> Screening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DA371-4ED9-C624-0AD6-F6DD3EE1A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79" y="93473"/>
            <a:ext cx="8236800" cy="1059000"/>
          </a:xfrm>
        </p:spPr>
        <p:txBody>
          <a:bodyPr/>
          <a:lstStyle/>
          <a:p>
            <a:r>
              <a:rPr lang="en-US" dirty="0"/>
              <a:t>Progress with </a:t>
            </a:r>
            <a:r>
              <a:rPr lang="en-US" dirty="0" err="1"/>
              <a:t>SDoH</a:t>
            </a:r>
            <a:r>
              <a:rPr lang="en-US" dirty="0"/>
              <a:t> Screening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246CFE-2F48-E0FB-B110-E1E16EC63D41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CF4D5-18E7-2BDE-4CB7-82F1450164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lang="en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8BE4D6C-6206-80EE-5A66-C2771E62A3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1890562"/>
              </p:ext>
            </p:extLst>
          </p:nvPr>
        </p:nvGraphicFramePr>
        <p:xfrm>
          <a:off x="381024" y="1260601"/>
          <a:ext cx="4128655" cy="329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A396717-7BF0-AE68-FCC7-FF77BA61DBF4}"/>
              </a:ext>
            </a:extLst>
          </p:cNvPr>
          <p:cNvSpPr txBox="1"/>
          <p:nvPr/>
        </p:nvSpPr>
        <p:spPr>
          <a:xfrm>
            <a:off x="5049983" y="2006969"/>
            <a:ext cx="388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Continuous Quality Improvement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PDSA Cycles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People, Process and Technology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6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EE0CB-AB6F-3066-BBCC-D8C6FE0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40" y="96682"/>
            <a:ext cx="8895384" cy="1059000"/>
          </a:xfrm>
        </p:spPr>
        <p:txBody>
          <a:bodyPr>
            <a:normAutofit/>
          </a:bodyPr>
          <a:lstStyle/>
          <a:p>
            <a:r>
              <a:rPr lang="en-US" dirty="0"/>
              <a:t>PY4Q2 (Oct24-Mar25) --</a:t>
            </a:r>
            <a:r>
              <a:rPr lang="en-US" dirty="0" err="1"/>
              <a:t>SDoH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1165B6-1A5C-F552-488C-735BE2178ABD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4733B2-4FA4-69C7-45F9-04416ABEBB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6BC4F1-40DB-6668-79FC-5E930BA0B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40" y="738121"/>
            <a:ext cx="4147882" cy="2843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5B2EFD-E948-558E-AEB1-3A31E29C1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78" y="3581188"/>
            <a:ext cx="3552114" cy="10433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73047D-179F-B15A-3215-9F89B3BC7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337" y="990601"/>
            <a:ext cx="4147882" cy="336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9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1417C-A6C2-74C9-519C-0320B0FE5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7E810-E4B2-6707-428C-E7CFF2740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40" y="96682"/>
            <a:ext cx="8895384" cy="1059000"/>
          </a:xfrm>
        </p:spPr>
        <p:txBody>
          <a:bodyPr>
            <a:normAutofit/>
          </a:bodyPr>
          <a:lstStyle/>
          <a:p>
            <a:r>
              <a:rPr lang="en-US" dirty="0"/>
              <a:t>PY4Q4 (Apr25-Sept25) --</a:t>
            </a:r>
            <a:r>
              <a:rPr lang="en-US" dirty="0" err="1"/>
              <a:t>SDoH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C0FD9B-2127-6567-00C3-2AC85771B13B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D1528-B06B-AB6C-35A0-2E58D0168F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4702E7-C70F-0DF4-7AEE-2A1C31460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82" y="768928"/>
            <a:ext cx="4057617" cy="29586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6D9568-C179-19F2-3AD2-8D126FD57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27" y="3769371"/>
            <a:ext cx="3944172" cy="7836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6F5BF8-BF0A-16F5-6335-CBF060AF0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159" y="1087581"/>
            <a:ext cx="4409238" cy="331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92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9F222-AF2C-5E66-2A59-AA80EC3A1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2FBFB-3243-A65F-1182-2D71DC34C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40" y="96682"/>
            <a:ext cx="8895384" cy="1059000"/>
          </a:xfrm>
        </p:spPr>
        <p:txBody>
          <a:bodyPr>
            <a:normAutofit/>
          </a:bodyPr>
          <a:lstStyle/>
          <a:p>
            <a:r>
              <a:rPr lang="en-US" dirty="0"/>
              <a:t>PY5Q2 (Oct25-Mar26) --</a:t>
            </a:r>
            <a:r>
              <a:rPr lang="en-US" dirty="0" err="1"/>
              <a:t>SDoH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FD3F36-D115-220A-37D3-670DB25BDCA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40396-591A-D90F-819E-9F5766D2F2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1AB370-0152-1C77-7AB6-D6668271D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09" y="824344"/>
            <a:ext cx="4084874" cy="26482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F006AE-1525-B8EB-FDDE-D84D29950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09" y="3495340"/>
            <a:ext cx="4016948" cy="9401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3C6570-C2F5-ABC4-23B7-94A5F4AD0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9152" y="1030575"/>
            <a:ext cx="4705714" cy="3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84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433E4-FDB5-4AC6-6C95-B07D3BA93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0777-CF03-B65F-5284-272CAF92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40" y="96682"/>
            <a:ext cx="8895384" cy="1059000"/>
          </a:xfrm>
        </p:spPr>
        <p:txBody>
          <a:bodyPr>
            <a:normAutofit/>
          </a:bodyPr>
          <a:lstStyle/>
          <a:p>
            <a:r>
              <a:rPr lang="en-US" dirty="0"/>
              <a:t>So What Now What?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B4B0A-7A4C-5927-3210-125E37EAD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Increased compliance with screening means that we are intervening and providing resources to more patients who have needs</a:t>
            </a:r>
          </a:p>
          <a:p>
            <a:pPr lvl="1"/>
            <a:r>
              <a:rPr lang="en-US" dirty="0"/>
              <a:t>This in turn will drive improved outcomes for those patients</a:t>
            </a:r>
          </a:p>
          <a:p>
            <a:pPr marL="596900" lvl="1" indent="0">
              <a:buNone/>
            </a:pPr>
            <a:endParaRPr lang="en-US" dirty="0"/>
          </a:p>
          <a:p>
            <a:r>
              <a:rPr lang="en-US" dirty="0"/>
              <a:t>Increased compliance with screening allows for more data/information to inform larger hospital and community wide efforts related to </a:t>
            </a:r>
            <a:r>
              <a:rPr lang="en-US" dirty="0" err="1"/>
              <a:t>SDoH</a:t>
            </a:r>
            <a:endParaRPr lang="en-US" dirty="0"/>
          </a:p>
          <a:p>
            <a:pPr lvl="1"/>
            <a:r>
              <a:rPr lang="en-US" dirty="0"/>
              <a:t>Data shows Housing and Transportation as the biggest needs for our patient population</a:t>
            </a:r>
          </a:p>
          <a:p>
            <a:pPr marL="596900" lvl="1" indent="0">
              <a:buNone/>
            </a:pPr>
            <a:endParaRPr lang="en-US" dirty="0"/>
          </a:p>
          <a:p>
            <a:r>
              <a:rPr lang="en-US" dirty="0"/>
              <a:t>Ongoing partnership and efforts across Eagle County related to these needs and others </a:t>
            </a:r>
          </a:p>
          <a:p>
            <a:pPr lvl="1"/>
            <a:r>
              <a:rPr lang="en-US" dirty="0"/>
              <a:t>In particular Vail Health has supported the Community Market (Food Bank) by providing space on our Community Health Campus</a:t>
            </a:r>
          </a:p>
          <a:p>
            <a:pPr lvl="1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16875C-478B-7BCD-BAC5-14BB6382525F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F9920A-994E-37DA-BDD5-01770635B0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3709918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228f95f-3dcd-403c-9cd3-39fa64863460" xsi:nil="true"/>
    <lcf76f155ced4ddcb4097134ff3c332f xmlns="57d0e954-c5ef-4f34-9813-e35b0f4be90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80A4BB3628054299626F23DDDD0AD1" ma:contentTypeVersion="13" ma:contentTypeDescription="Create a new document." ma:contentTypeScope="" ma:versionID="66fe0a50e00aadab1d4291dd8988a673">
  <xsd:schema xmlns:xsd="http://www.w3.org/2001/XMLSchema" xmlns:xs="http://www.w3.org/2001/XMLSchema" xmlns:p="http://schemas.microsoft.com/office/2006/metadata/properties" xmlns:ns2="57d0e954-c5ef-4f34-9813-e35b0f4be901" xmlns:ns3="3228f95f-3dcd-403c-9cd3-39fa64863460" targetNamespace="http://schemas.microsoft.com/office/2006/metadata/properties" ma:root="true" ma:fieldsID="1b9b9ece7312fe5fe35c44a94dd8ed47" ns2:_="" ns3:_="">
    <xsd:import namespace="57d0e954-c5ef-4f34-9813-e35b0f4be901"/>
    <xsd:import namespace="3228f95f-3dcd-403c-9cd3-39fa648634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d0e954-c5ef-4f34-9813-e35b0f4be9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77642d9-2be5-483a-ad20-5a435244e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28f95f-3dcd-403c-9cd3-39fa64863460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107957b7-7541-476c-b5c6-fe00fa76280a}" ma:internalName="TaxCatchAll" ma:showField="CatchAllData" ma:web="3228f95f-3dcd-403c-9cd3-39fa648634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021977-40FF-49C3-A3ED-CAD2444919B6}">
  <ds:schemaRefs>
    <ds:schemaRef ds:uri="3228f95f-3dcd-403c-9cd3-39fa64863460"/>
    <ds:schemaRef ds:uri="57d0e954-c5ef-4f34-9813-e35b0f4be901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79A6AC0-FAB5-4E14-B0D1-585457848A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64960F-817F-4339-BD78-E056A11554FC}">
  <ds:schemaRefs>
    <ds:schemaRef ds:uri="3228f95f-3dcd-403c-9cd3-39fa64863460"/>
    <ds:schemaRef ds:uri="57d0e954-c5ef-4f34-9813-e35b0f4be90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On-screen Show (16:9)</PresentationFormat>
  <Paragraphs>24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Simple Light</vt:lpstr>
      <vt:lpstr>PowerPoint Presentation</vt:lpstr>
      <vt:lpstr>Vail Health's Journey with SDoH Screening</vt:lpstr>
      <vt:lpstr>Progress with SDoH Screening</vt:lpstr>
      <vt:lpstr>PY4Q2 (Oct24-Mar25) --SDoH</vt:lpstr>
      <vt:lpstr>PY4Q4 (Apr25-Sept25) --SDoH</vt:lpstr>
      <vt:lpstr>PY5Q2 (Oct25-Mar26) --SDoH</vt:lpstr>
      <vt:lpstr>So What Now What?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Jeff Owens</dc:creator>
  <cp:lastModifiedBy>Amy Lavigne</cp:lastModifiedBy>
  <cp:revision>4</cp:revision>
  <dcterms:modified xsi:type="dcterms:W3CDTF">2026-07-17T22:36:28Z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0x0101000580A4BB3628054299626F23DDDD0AD1</vt:lpwstr>
  </property>
</Properties>
</file>