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sldIdLst>
    <p:sldId id="293" r:id="rId5"/>
    <p:sldId id="297" r:id="rId6"/>
    <p:sldId id="298" r:id="rId7"/>
    <p:sldId id="296" r:id="rId8"/>
    <p:sldId id="299" r:id="rId9"/>
    <p:sldId id="300" r:id="rId10"/>
    <p:sldId id="301" r:id="rId11"/>
    <p:sldId id="302" r:id="rId12"/>
    <p:sldId id="2448" r:id="rId13"/>
    <p:sldId id="2449" r:id="rId14"/>
    <p:sldId id="2450" r:id="rId15"/>
    <p:sldId id="2451" r:id="rId16"/>
    <p:sldId id="2452" r:id="rId17"/>
    <p:sldId id="2454" r:id="rId18"/>
    <p:sldId id="2453" r:id="rId19"/>
    <p:sldId id="2455" r:id="rId20"/>
    <p:sldId id="2456" r:id="rId21"/>
    <p:sldId id="2457" r:id="rId22"/>
    <p:sldId id="2458" r:id="rId23"/>
    <p:sldId id="295" r:id="rId24"/>
    <p:sldId id="24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109" d="100"/>
          <a:sy n="109" d="100"/>
        </p:scale>
        <p:origin x="58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IP Follow-Up Prior to Discharge</a:t>
            </a:r>
          </a:p>
          <a:p>
            <a:pPr>
              <a:defRPr sz="1800" b="1">
                <a:solidFill>
                  <a:sysClr val="windowText" lastClr="000000"/>
                </a:solidFill>
              </a:defRPr>
            </a:pPr>
            <a:r>
              <a:rPr lang="en-US" sz="1800" b="1">
                <a:solidFill>
                  <a:sysClr val="windowText" lastClr="000000"/>
                </a:solidFill>
              </a:rPr>
              <a:t>2021-2026</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712994139307392E-2"/>
          <c:y val="0.15703023991875825"/>
          <c:w val="0.95060194317815538"/>
          <c:h val="0.69984251968503941"/>
        </c:manualLayout>
      </c:layout>
      <c:lineChart>
        <c:grouping val="standard"/>
        <c:varyColors val="0"/>
        <c:ser>
          <c:idx val="0"/>
          <c:order val="0"/>
          <c:tx>
            <c:v>% Appts Made</c:v>
          </c:tx>
          <c:spPr>
            <a:ln w="28575" cap="rnd">
              <a:solidFill>
                <a:schemeClr val="accent5">
                  <a:lumMod val="60000"/>
                  <a:lumOff val="40000"/>
                </a:schemeClr>
              </a:solidFill>
              <a:round/>
            </a:ln>
            <a:effectLst/>
          </c:spPr>
          <c:marker>
            <c:symbol val="none"/>
          </c:marker>
          <c:cat>
            <c:numRef>
              <c:f>'RAH1'!$B$42:$BF$42</c:f>
              <c:numCache>
                <c:formatCode>[$-409]mmm\-yy;@</c:formatCode>
                <c:ptCount val="57"/>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pt idx="53">
                  <c:v>46082</c:v>
                </c:pt>
                <c:pt idx="54">
                  <c:v>46113</c:v>
                </c:pt>
                <c:pt idx="55">
                  <c:v>46143</c:v>
                </c:pt>
                <c:pt idx="56">
                  <c:v>46175</c:v>
                </c:pt>
              </c:numCache>
            </c:numRef>
          </c:cat>
          <c:val>
            <c:numRef>
              <c:f>'RAH1'!$B$43:$BF$43</c:f>
              <c:numCache>
                <c:formatCode>0%</c:formatCode>
                <c:ptCount val="57"/>
                <c:pt idx="0" formatCode="0.0%">
                  <c:v>0.27777777777777779</c:v>
                </c:pt>
                <c:pt idx="1">
                  <c:v>0.60869565217391308</c:v>
                </c:pt>
                <c:pt idx="2" formatCode="0.0%">
                  <c:v>0.42105263157894735</c:v>
                </c:pt>
                <c:pt idx="3" formatCode="0.0%">
                  <c:v>0.375</c:v>
                </c:pt>
                <c:pt idx="4" formatCode="0.0%">
                  <c:v>0.66666666666666663</c:v>
                </c:pt>
                <c:pt idx="5" formatCode="0.0%">
                  <c:v>0.61538461538461542</c:v>
                </c:pt>
                <c:pt idx="6" formatCode="0.0%">
                  <c:v>0.39130434782608697</c:v>
                </c:pt>
                <c:pt idx="7" formatCode="0.0%">
                  <c:v>0.72727272727272729</c:v>
                </c:pt>
                <c:pt idx="8" formatCode="0.0%">
                  <c:v>0.54166666666666663</c:v>
                </c:pt>
                <c:pt idx="9" formatCode="0.0%">
                  <c:v>0.36842105263157893</c:v>
                </c:pt>
                <c:pt idx="10" formatCode="0.0%">
                  <c:v>0.42857142857142855</c:v>
                </c:pt>
                <c:pt idx="11" formatCode="0.0%">
                  <c:v>0.7142857142857143</c:v>
                </c:pt>
                <c:pt idx="12" formatCode="0.0%">
                  <c:v>0.61904761904761907</c:v>
                </c:pt>
                <c:pt idx="13" formatCode="0.0%">
                  <c:v>0.56521739130434778</c:v>
                </c:pt>
                <c:pt idx="14" formatCode="0.0%">
                  <c:v>0.6428571428571429</c:v>
                </c:pt>
                <c:pt idx="15" formatCode="0.0%">
                  <c:v>0.82352941176470584</c:v>
                </c:pt>
                <c:pt idx="16" formatCode="0.0%">
                  <c:v>0.92900000000000005</c:v>
                </c:pt>
                <c:pt idx="17" formatCode="0.0%">
                  <c:v>0.79166666666666663</c:v>
                </c:pt>
                <c:pt idx="18" formatCode="0.0%">
                  <c:v>0.9285714285714286</c:v>
                </c:pt>
                <c:pt idx="19" formatCode="0.0%">
                  <c:v>0.93333333333333335</c:v>
                </c:pt>
                <c:pt idx="20" formatCode="0.0%">
                  <c:v>0.8</c:v>
                </c:pt>
                <c:pt idx="21" formatCode="0.0%">
                  <c:v>0.8125</c:v>
                </c:pt>
                <c:pt idx="22" formatCode="0.0%">
                  <c:v>0.8666666666666667</c:v>
                </c:pt>
                <c:pt idx="23" formatCode="0.0%">
                  <c:v>0.94736842105263153</c:v>
                </c:pt>
                <c:pt idx="24" formatCode="0.0%">
                  <c:v>0.90909090909090906</c:v>
                </c:pt>
                <c:pt idx="25">
                  <c:v>1</c:v>
                </c:pt>
                <c:pt idx="26" formatCode="0.0%">
                  <c:v>0.89473684210526316</c:v>
                </c:pt>
                <c:pt idx="27">
                  <c:v>1</c:v>
                </c:pt>
                <c:pt idx="28" formatCode="0.0%">
                  <c:v>0.8571428571428571</c:v>
                </c:pt>
                <c:pt idx="29" formatCode="0.0%">
                  <c:v>0.90909090909090906</c:v>
                </c:pt>
                <c:pt idx="30" formatCode="0.0%">
                  <c:v>0.90909090909090906</c:v>
                </c:pt>
                <c:pt idx="31" formatCode="0.0%">
                  <c:v>0.93333333333333335</c:v>
                </c:pt>
                <c:pt idx="32">
                  <c:v>1</c:v>
                </c:pt>
                <c:pt idx="33" formatCode="0.0%">
                  <c:v>0.8</c:v>
                </c:pt>
                <c:pt idx="34" formatCode="0.0%">
                  <c:v>0.88888888888888884</c:v>
                </c:pt>
                <c:pt idx="35" formatCode="0.0%">
                  <c:v>0.7</c:v>
                </c:pt>
                <c:pt idx="36">
                  <c:v>0.75</c:v>
                </c:pt>
                <c:pt idx="37">
                  <c:v>1</c:v>
                </c:pt>
                <c:pt idx="38">
                  <c:v>0.7142857142857143</c:v>
                </c:pt>
                <c:pt idx="39">
                  <c:v>0.83333333333333337</c:v>
                </c:pt>
                <c:pt idx="40">
                  <c:v>1</c:v>
                </c:pt>
                <c:pt idx="41">
                  <c:v>0.83333333333333337</c:v>
                </c:pt>
                <c:pt idx="42">
                  <c:v>1</c:v>
                </c:pt>
                <c:pt idx="43">
                  <c:v>1</c:v>
                </c:pt>
                <c:pt idx="44">
                  <c:v>1</c:v>
                </c:pt>
                <c:pt idx="45">
                  <c:v>0.66666666666666663</c:v>
                </c:pt>
                <c:pt idx="46">
                  <c:v>1</c:v>
                </c:pt>
                <c:pt idx="47">
                  <c:v>1</c:v>
                </c:pt>
                <c:pt idx="48">
                  <c:v>0.83333333333333337</c:v>
                </c:pt>
                <c:pt idx="49">
                  <c:v>0.83333333333333337</c:v>
                </c:pt>
                <c:pt idx="50">
                  <c:v>1</c:v>
                </c:pt>
                <c:pt idx="51">
                  <c:v>1</c:v>
                </c:pt>
                <c:pt idx="52">
                  <c:v>1</c:v>
                </c:pt>
                <c:pt idx="53">
                  <c:v>1</c:v>
                </c:pt>
                <c:pt idx="54">
                  <c:v>1</c:v>
                </c:pt>
                <c:pt idx="55">
                  <c:v>1</c:v>
                </c:pt>
                <c:pt idx="56">
                  <c:v>1</c:v>
                </c:pt>
              </c:numCache>
            </c:numRef>
          </c:val>
          <c:smooth val="0"/>
          <c:extLst>
            <c:ext xmlns:c16="http://schemas.microsoft.com/office/drawing/2014/chart" uri="{C3380CC4-5D6E-409C-BE32-E72D297353CC}">
              <c16:uniqueId val="{00000000-B424-4A69-B49D-D94EF3CE342C}"/>
            </c:ext>
          </c:extLst>
        </c:ser>
        <c:ser>
          <c:idx val="1"/>
          <c:order val="1"/>
          <c:tx>
            <c:v>Average/Year</c:v>
          </c:tx>
          <c:spPr>
            <a:ln w="28575" cap="rnd">
              <a:solidFill>
                <a:srgbClr val="00B050"/>
              </a:solidFill>
              <a:round/>
            </a:ln>
            <a:effectLst/>
          </c:spPr>
          <c:marker>
            <c:symbol val="none"/>
          </c:marker>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24-4A69-B49D-D94EF3CE342C}"/>
                </c:ext>
              </c:extLst>
            </c:dLbl>
            <c:dLbl>
              <c:idx val="2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424-4A69-B49D-D94EF3CE342C}"/>
                </c:ext>
              </c:extLst>
            </c:dLbl>
            <c:dLbl>
              <c:idx val="44"/>
              <c:layout>
                <c:manualLayout>
                  <c:x val="-0.17122086461869807"/>
                  <c:y val="-3.8011687154835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24-4A69-B49D-D94EF3CE342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'RAH1'!$B$42:$BF$42</c:f>
              <c:numCache>
                <c:formatCode>[$-409]mmm\-yy;@</c:formatCode>
                <c:ptCount val="57"/>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pt idx="53">
                  <c:v>46082</c:v>
                </c:pt>
                <c:pt idx="54">
                  <c:v>46113</c:v>
                </c:pt>
                <c:pt idx="55">
                  <c:v>46143</c:v>
                </c:pt>
                <c:pt idx="56">
                  <c:v>46175</c:v>
                </c:pt>
              </c:numCache>
            </c:numRef>
          </c:cat>
          <c:val>
            <c:numRef>
              <c:f>'RAH1'!$B$44:$BE$44</c:f>
              <c:numCache>
                <c:formatCode>0%</c:formatCode>
                <c:ptCount val="56"/>
                <c:pt idx="0">
                  <c:v>0.51134160673634355</c:v>
                </c:pt>
                <c:pt idx="1">
                  <c:v>0.51134160673634355</c:v>
                </c:pt>
                <c:pt idx="2">
                  <c:v>0.51134160673634355</c:v>
                </c:pt>
                <c:pt idx="3">
                  <c:v>0.51134160673634355</c:v>
                </c:pt>
                <c:pt idx="4">
                  <c:v>0.51134160673634355</c:v>
                </c:pt>
                <c:pt idx="5">
                  <c:v>0.51134160673634355</c:v>
                </c:pt>
                <c:pt idx="6">
                  <c:v>0.51134160673634355</c:v>
                </c:pt>
                <c:pt idx="7">
                  <c:v>0.51134160673634355</c:v>
                </c:pt>
                <c:pt idx="8">
                  <c:v>0.51134160673634355</c:v>
                </c:pt>
                <c:pt idx="9">
                  <c:v>0.51134160673634355</c:v>
                </c:pt>
                <c:pt idx="10">
                  <c:v>0.51134160673634355</c:v>
                </c:pt>
                <c:pt idx="11">
                  <c:v>0.51134160673634355</c:v>
                </c:pt>
                <c:pt idx="12">
                  <c:v>0.8049798401053786</c:v>
                </c:pt>
                <c:pt idx="13">
                  <c:v>0.8049798401053786</c:v>
                </c:pt>
                <c:pt idx="14">
                  <c:v>0.8049798401053786</c:v>
                </c:pt>
                <c:pt idx="15">
                  <c:v>0.8049798401053786</c:v>
                </c:pt>
                <c:pt idx="16">
                  <c:v>0.8049798401053786</c:v>
                </c:pt>
                <c:pt idx="17">
                  <c:v>0.8049798401053786</c:v>
                </c:pt>
                <c:pt idx="18">
                  <c:v>0.8049798401053786</c:v>
                </c:pt>
                <c:pt idx="19">
                  <c:v>0.8049798401053786</c:v>
                </c:pt>
                <c:pt idx="20">
                  <c:v>0.8049798401053786</c:v>
                </c:pt>
                <c:pt idx="21">
                  <c:v>0.8049798401053786</c:v>
                </c:pt>
                <c:pt idx="22">
                  <c:v>0.8049798401053786</c:v>
                </c:pt>
                <c:pt idx="23">
                  <c:v>0.8049798401053786</c:v>
                </c:pt>
                <c:pt idx="24">
                  <c:v>0.90011455406192253</c:v>
                </c:pt>
                <c:pt idx="25">
                  <c:v>0.90011455406192253</c:v>
                </c:pt>
                <c:pt idx="26">
                  <c:v>0.90011455406192253</c:v>
                </c:pt>
                <c:pt idx="27">
                  <c:v>0.90011455406192253</c:v>
                </c:pt>
                <c:pt idx="28">
                  <c:v>0.90011455406192253</c:v>
                </c:pt>
                <c:pt idx="29">
                  <c:v>0.90011455406192253</c:v>
                </c:pt>
                <c:pt idx="30">
                  <c:v>0.90011455406192253</c:v>
                </c:pt>
                <c:pt idx="31">
                  <c:v>0.90011455406192253</c:v>
                </c:pt>
                <c:pt idx="32">
                  <c:v>0.90011455406192253</c:v>
                </c:pt>
                <c:pt idx="33">
                  <c:v>0.90011455406192253</c:v>
                </c:pt>
                <c:pt idx="34">
                  <c:v>0.90011455406192253</c:v>
                </c:pt>
                <c:pt idx="35">
                  <c:v>0.90011455406192253</c:v>
                </c:pt>
                <c:pt idx="36">
                  <c:v>0.90343915343915326</c:v>
                </c:pt>
                <c:pt idx="37">
                  <c:v>0.90343915343915326</c:v>
                </c:pt>
                <c:pt idx="38">
                  <c:v>0.90343915343915326</c:v>
                </c:pt>
                <c:pt idx="39">
                  <c:v>0.90343915343915326</c:v>
                </c:pt>
                <c:pt idx="40">
                  <c:v>0.90343915343915326</c:v>
                </c:pt>
                <c:pt idx="41">
                  <c:v>0.90343915343915326</c:v>
                </c:pt>
                <c:pt idx="42">
                  <c:v>0.90343915343915326</c:v>
                </c:pt>
                <c:pt idx="43">
                  <c:v>0.90343915343915326</c:v>
                </c:pt>
                <c:pt idx="44">
                  <c:v>0.90343915343915326</c:v>
                </c:pt>
                <c:pt idx="45">
                  <c:v>0.90343915343915326</c:v>
                </c:pt>
                <c:pt idx="46">
                  <c:v>0.90343915343915326</c:v>
                </c:pt>
                <c:pt idx="47">
                  <c:v>0.90343915343915326</c:v>
                </c:pt>
                <c:pt idx="48">
                  <c:v>0.96296296296296313</c:v>
                </c:pt>
                <c:pt idx="49">
                  <c:v>0.96296296296296313</c:v>
                </c:pt>
                <c:pt idx="50">
                  <c:v>0.96296296296296313</c:v>
                </c:pt>
                <c:pt idx="51">
                  <c:v>0.96296296296296313</c:v>
                </c:pt>
                <c:pt idx="52">
                  <c:v>0.96296296296296313</c:v>
                </c:pt>
                <c:pt idx="53">
                  <c:v>0.96296296296296313</c:v>
                </c:pt>
                <c:pt idx="54">
                  <c:v>0.96296296296296313</c:v>
                </c:pt>
                <c:pt idx="55">
                  <c:v>0.96296296296296313</c:v>
                </c:pt>
              </c:numCache>
            </c:numRef>
          </c:val>
          <c:smooth val="0"/>
          <c:extLst>
            <c:ext xmlns:c16="http://schemas.microsoft.com/office/drawing/2014/chart" uri="{C3380CC4-5D6E-409C-BE32-E72D297353CC}">
              <c16:uniqueId val="{00000004-B424-4A69-B49D-D94EF3CE342C}"/>
            </c:ext>
          </c:extLst>
        </c:ser>
        <c:dLbls>
          <c:showLegendKey val="0"/>
          <c:showVal val="0"/>
          <c:showCatName val="0"/>
          <c:showSerName val="0"/>
          <c:showPercent val="0"/>
          <c:showBubbleSize val="0"/>
        </c:dLbls>
        <c:smooth val="0"/>
        <c:axId val="373974352"/>
        <c:axId val="373973368"/>
      </c:lineChart>
      <c:dateAx>
        <c:axId val="373974352"/>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3973368"/>
        <c:crosses val="autoZero"/>
        <c:auto val="1"/>
        <c:lblOffset val="100"/>
        <c:baseTimeUnit val="months"/>
      </c:dateAx>
      <c:valAx>
        <c:axId val="37397336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3974352"/>
        <c:crosses val="autoZero"/>
        <c:crossBetween val="between"/>
        <c:majorUnit val="0.2"/>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accent6">
        <a:lumMod val="20000"/>
        <a:lumOff val="80000"/>
      </a:schemeClr>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RAH-2</a:t>
            </a:r>
          </a:p>
          <a:p>
            <a:pPr>
              <a:defRPr/>
            </a:pPr>
            <a:r>
              <a:rPr lang="en-US"/>
              <a:t>ED Visit with follow-up within </a:t>
            </a:r>
            <a:br>
              <a:rPr lang="en-US"/>
            </a:br>
            <a:r>
              <a:rPr lang="en-US"/>
              <a:t>30 Days of Discharge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lineChart>
        <c:grouping val="standard"/>
        <c:varyColors val="0"/>
        <c:ser>
          <c:idx val="0"/>
          <c:order val="0"/>
          <c:tx>
            <c:strRef>
              <c:f>'RAH2'!$G$1</c:f>
              <c:strCache>
                <c:ptCount val="1"/>
                <c:pt idx="0">
                  <c:v>% of Patient (Level 4 &amp; 5) Medicaid</c:v>
                </c:pt>
              </c:strCache>
            </c:strRef>
          </c:tx>
          <c:spPr>
            <a:ln w="31750" cap="sq">
              <a:solidFill>
                <a:schemeClr val="accent5">
                  <a:lumMod val="75000"/>
                </a:schemeClr>
              </a:solidFill>
              <a:round/>
            </a:ln>
            <a:effectLst/>
          </c:spPr>
          <c:marker>
            <c:symbol val="none"/>
          </c:marker>
          <c:dLbls>
            <c:delete val="1"/>
          </c:dLbls>
          <c:cat>
            <c:numRef>
              <c:f>'RAH2'!$A$2:$A$58</c:f>
              <c:numCache>
                <c:formatCode>mmm\-yy</c:formatCode>
                <c:ptCount val="57"/>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pt idx="53">
                  <c:v>46082</c:v>
                </c:pt>
                <c:pt idx="54">
                  <c:v>46113</c:v>
                </c:pt>
                <c:pt idx="55">
                  <c:v>46143</c:v>
                </c:pt>
                <c:pt idx="56">
                  <c:v>46174</c:v>
                </c:pt>
              </c:numCache>
            </c:numRef>
          </c:cat>
          <c:val>
            <c:numRef>
              <c:f>'RAH2'!$G$2:$G$58</c:f>
              <c:numCache>
                <c:formatCode>0%</c:formatCode>
                <c:ptCount val="57"/>
                <c:pt idx="0">
                  <c:v>0.44</c:v>
                </c:pt>
                <c:pt idx="1">
                  <c:v>0.24242424242424243</c:v>
                </c:pt>
                <c:pt idx="2">
                  <c:v>0.22727272727272727</c:v>
                </c:pt>
                <c:pt idx="3">
                  <c:v>0.46938775510204084</c:v>
                </c:pt>
                <c:pt idx="4">
                  <c:v>0.36842105263157893</c:v>
                </c:pt>
                <c:pt idx="5">
                  <c:v>0.3125</c:v>
                </c:pt>
                <c:pt idx="6">
                  <c:v>0.37037037037037035</c:v>
                </c:pt>
                <c:pt idx="7">
                  <c:v>0.45454545454545453</c:v>
                </c:pt>
                <c:pt idx="8">
                  <c:v>0.42622950819672129</c:v>
                </c:pt>
                <c:pt idx="9">
                  <c:v>0.48192771084337349</c:v>
                </c:pt>
                <c:pt idx="10">
                  <c:v>0.4845360824742268</c:v>
                </c:pt>
                <c:pt idx="11">
                  <c:v>0.39784946236559138</c:v>
                </c:pt>
                <c:pt idx="12">
                  <c:v>0.47499999999999998</c:v>
                </c:pt>
                <c:pt idx="13">
                  <c:v>0.36470588235294116</c:v>
                </c:pt>
                <c:pt idx="14">
                  <c:v>0.38135593220338981</c:v>
                </c:pt>
                <c:pt idx="15">
                  <c:v>0.43478260869565216</c:v>
                </c:pt>
                <c:pt idx="16">
                  <c:v>0.52713178294573648</c:v>
                </c:pt>
                <c:pt idx="17">
                  <c:v>0.38157894736842107</c:v>
                </c:pt>
                <c:pt idx="18">
                  <c:v>0.39240506329113922</c:v>
                </c:pt>
                <c:pt idx="19">
                  <c:v>0.40104166666666669</c:v>
                </c:pt>
                <c:pt idx="20">
                  <c:v>0.30285714285714288</c:v>
                </c:pt>
                <c:pt idx="21">
                  <c:v>0.33</c:v>
                </c:pt>
                <c:pt idx="22">
                  <c:v>0.37563451776649748</c:v>
                </c:pt>
                <c:pt idx="23">
                  <c:v>0.37356321839080459</c:v>
                </c:pt>
                <c:pt idx="24">
                  <c:v>0.41935483870967744</c:v>
                </c:pt>
                <c:pt idx="25">
                  <c:v>0.39896373056994816</c:v>
                </c:pt>
                <c:pt idx="26">
                  <c:v>0.36129032258064514</c:v>
                </c:pt>
                <c:pt idx="27">
                  <c:v>0.36046511627906974</c:v>
                </c:pt>
                <c:pt idx="28">
                  <c:v>0.3776223776223776</c:v>
                </c:pt>
                <c:pt idx="29">
                  <c:v>0.38414634146341464</c:v>
                </c:pt>
                <c:pt idx="30">
                  <c:v>0.45112781954887216</c:v>
                </c:pt>
                <c:pt idx="31">
                  <c:v>0.33774834437086093</c:v>
                </c:pt>
                <c:pt idx="32">
                  <c:v>0.41520467836257308</c:v>
                </c:pt>
                <c:pt idx="33">
                  <c:v>0.38064516129032255</c:v>
                </c:pt>
                <c:pt idx="34">
                  <c:v>0.41242937853107342</c:v>
                </c:pt>
                <c:pt idx="35">
                  <c:v>0.44137931034482758</c:v>
                </c:pt>
                <c:pt idx="36">
                  <c:v>0.45695364238410596</c:v>
                </c:pt>
                <c:pt idx="37">
                  <c:v>0.30693069306930693</c:v>
                </c:pt>
                <c:pt idx="38">
                  <c:v>0.312</c:v>
                </c:pt>
                <c:pt idx="39">
                  <c:v>0.376</c:v>
                </c:pt>
                <c:pt idx="40">
                  <c:v>0.50349650349650354</c:v>
                </c:pt>
                <c:pt idx="41">
                  <c:v>0.46405228758169936</c:v>
                </c:pt>
                <c:pt idx="42">
                  <c:v>0.70491803278688525</c:v>
                </c:pt>
                <c:pt idx="43">
                  <c:v>0.40645161290322579</c:v>
                </c:pt>
                <c:pt idx="44">
                  <c:v>0.35064935064935066</c:v>
                </c:pt>
                <c:pt idx="45">
                  <c:v>0.33333333333333331</c:v>
                </c:pt>
                <c:pt idx="46">
                  <c:v>0.38513513513513514</c:v>
                </c:pt>
                <c:pt idx="47">
                  <c:v>0.38655462184873951</c:v>
                </c:pt>
                <c:pt idx="48">
                  <c:v>0.3559322033898305</c:v>
                </c:pt>
                <c:pt idx="49">
                  <c:v>0.38532110091743121</c:v>
                </c:pt>
                <c:pt idx="50">
                  <c:v>0.27083333333333331</c:v>
                </c:pt>
                <c:pt idx="51">
                  <c:v>0.35849056603773582</c:v>
                </c:pt>
                <c:pt idx="52">
                  <c:v>0.39416058394160586</c:v>
                </c:pt>
                <c:pt idx="53">
                  <c:v>0.28368794326241137</c:v>
                </c:pt>
                <c:pt idx="54">
                  <c:v>0.36538461538461536</c:v>
                </c:pt>
                <c:pt idx="55">
                  <c:v>0.38461538461538464</c:v>
                </c:pt>
                <c:pt idx="56">
                  <c:v>0.37931034482758619</c:v>
                </c:pt>
              </c:numCache>
            </c:numRef>
          </c:val>
          <c:smooth val="0"/>
          <c:extLst>
            <c:ext xmlns:c16="http://schemas.microsoft.com/office/drawing/2014/chart" uri="{C3380CC4-5D6E-409C-BE32-E72D297353CC}">
              <c16:uniqueId val="{00000000-B564-45B7-A015-ED6D2D286534}"/>
            </c:ext>
          </c:extLst>
        </c:ser>
        <c:ser>
          <c:idx val="1"/>
          <c:order val="1"/>
          <c:tx>
            <c:strRef>
              <c:f>'RAH2'!$H$1</c:f>
              <c:strCache>
                <c:ptCount val="1"/>
                <c:pt idx="0">
                  <c:v>Avg Perf Yr</c:v>
                </c:pt>
              </c:strCache>
            </c:strRef>
          </c:tx>
          <c:spPr>
            <a:ln w="31750" cap="rnd">
              <a:solidFill>
                <a:schemeClr val="accent6"/>
              </a:solidFill>
              <a:round/>
            </a:ln>
            <a:effectLst/>
          </c:spPr>
          <c:marker>
            <c:symbol val="none"/>
          </c:marker>
          <c:dLbls>
            <c:delete val="1"/>
          </c:dLbls>
          <c:cat>
            <c:numRef>
              <c:f>'RAH2'!$A$2:$A$58</c:f>
              <c:numCache>
                <c:formatCode>mmm\-yy</c:formatCode>
                <c:ptCount val="57"/>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pt idx="53">
                  <c:v>46082</c:v>
                </c:pt>
                <c:pt idx="54">
                  <c:v>46113</c:v>
                </c:pt>
                <c:pt idx="55">
                  <c:v>46143</c:v>
                </c:pt>
                <c:pt idx="56">
                  <c:v>46174</c:v>
                </c:pt>
              </c:numCache>
            </c:numRef>
          </c:cat>
          <c:val>
            <c:numRef>
              <c:f>'RAH2'!$H$2:$H$58</c:f>
              <c:numCache>
                <c:formatCode>0%</c:formatCode>
                <c:ptCount val="57"/>
                <c:pt idx="0">
                  <c:v>0.38962203051886063</c:v>
                </c:pt>
                <c:pt idx="1">
                  <c:v>0.38962203051886063</c:v>
                </c:pt>
                <c:pt idx="2">
                  <c:v>0.38962203051886063</c:v>
                </c:pt>
                <c:pt idx="3">
                  <c:v>0.38962203051886063</c:v>
                </c:pt>
                <c:pt idx="4">
                  <c:v>0.38962203051886063</c:v>
                </c:pt>
                <c:pt idx="5">
                  <c:v>0.38962203051886063</c:v>
                </c:pt>
                <c:pt idx="6">
                  <c:v>0.38962203051886063</c:v>
                </c:pt>
                <c:pt idx="7">
                  <c:v>0.38962203051886063</c:v>
                </c:pt>
                <c:pt idx="8">
                  <c:v>0.38962203051886063</c:v>
                </c:pt>
                <c:pt idx="9">
                  <c:v>0.38962203051886063</c:v>
                </c:pt>
                <c:pt idx="10">
                  <c:v>0.38962203051886063</c:v>
                </c:pt>
                <c:pt idx="11">
                  <c:v>0.38962203051886063</c:v>
                </c:pt>
                <c:pt idx="12">
                  <c:v>0.39500473021153265</c:v>
                </c:pt>
                <c:pt idx="13">
                  <c:v>0.39500473021153265</c:v>
                </c:pt>
                <c:pt idx="14">
                  <c:v>0.39500473021153265</c:v>
                </c:pt>
                <c:pt idx="15">
                  <c:v>0.39500473021153265</c:v>
                </c:pt>
                <c:pt idx="16">
                  <c:v>0.39500473021153265</c:v>
                </c:pt>
                <c:pt idx="17">
                  <c:v>0.39500473021153265</c:v>
                </c:pt>
                <c:pt idx="18">
                  <c:v>0.39500473021153265</c:v>
                </c:pt>
                <c:pt idx="19">
                  <c:v>0.39500473021153265</c:v>
                </c:pt>
                <c:pt idx="20">
                  <c:v>0.39500473021153265</c:v>
                </c:pt>
                <c:pt idx="21">
                  <c:v>0.39500473021153265</c:v>
                </c:pt>
                <c:pt idx="22">
                  <c:v>0.39500473021153265</c:v>
                </c:pt>
                <c:pt idx="23">
                  <c:v>0.39500473021153265</c:v>
                </c:pt>
                <c:pt idx="24">
                  <c:v>0.3950314516394719</c:v>
                </c:pt>
                <c:pt idx="25">
                  <c:v>0.3950314516394719</c:v>
                </c:pt>
                <c:pt idx="26">
                  <c:v>0.3950314516394719</c:v>
                </c:pt>
                <c:pt idx="27">
                  <c:v>0.3950314516394719</c:v>
                </c:pt>
                <c:pt idx="28">
                  <c:v>0.3950314516394719</c:v>
                </c:pt>
                <c:pt idx="29">
                  <c:v>0.3950314516394719</c:v>
                </c:pt>
                <c:pt idx="30">
                  <c:v>0.3950314516394719</c:v>
                </c:pt>
                <c:pt idx="31">
                  <c:v>0.3950314516394719</c:v>
                </c:pt>
                <c:pt idx="32">
                  <c:v>0.3950314516394719</c:v>
                </c:pt>
                <c:pt idx="33">
                  <c:v>0.3950314516394719</c:v>
                </c:pt>
                <c:pt idx="34">
                  <c:v>0.3950314516394719</c:v>
                </c:pt>
                <c:pt idx="35">
                  <c:v>0.3950314516394719</c:v>
                </c:pt>
                <c:pt idx="36">
                  <c:v>0.41553960109902377</c:v>
                </c:pt>
                <c:pt idx="37">
                  <c:v>0.42425834831781234</c:v>
                </c:pt>
                <c:pt idx="38">
                  <c:v>0.42425834831781234</c:v>
                </c:pt>
                <c:pt idx="39">
                  <c:v>0.42425834831781234</c:v>
                </c:pt>
                <c:pt idx="40">
                  <c:v>0.42425834831781234</c:v>
                </c:pt>
                <c:pt idx="41">
                  <c:v>0.42425834831781234</c:v>
                </c:pt>
                <c:pt idx="42">
                  <c:v>0.42425834831781234</c:v>
                </c:pt>
                <c:pt idx="43">
                  <c:v>0.42425834831781234</c:v>
                </c:pt>
                <c:pt idx="44">
                  <c:v>0.42425834831781234</c:v>
                </c:pt>
                <c:pt idx="45">
                  <c:v>0.42425834831781234</c:v>
                </c:pt>
                <c:pt idx="46">
                  <c:v>0.42425834831781234</c:v>
                </c:pt>
                <c:pt idx="47">
                  <c:v>0.42425834831781234</c:v>
                </c:pt>
                <c:pt idx="48">
                  <c:v>0.35</c:v>
                </c:pt>
                <c:pt idx="49">
                  <c:v>0.35</c:v>
                </c:pt>
                <c:pt idx="50">
                  <c:v>0.35</c:v>
                </c:pt>
                <c:pt idx="51">
                  <c:v>0.35</c:v>
                </c:pt>
                <c:pt idx="52">
                  <c:v>0.35</c:v>
                </c:pt>
                <c:pt idx="53">
                  <c:v>0.35</c:v>
                </c:pt>
                <c:pt idx="54">
                  <c:v>0.35</c:v>
                </c:pt>
                <c:pt idx="55">
                  <c:v>0.35</c:v>
                </c:pt>
                <c:pt idx="56">
                  <c:v>0.35</c:v>
                </c:pt>
              </c:numCache>
            </c:numRef>
          </c:val>
          <c:smooth val="0"/>
          <c:extLst>
            <c:ext xmlns:c16="http://schemas.microsoft.com/office/drawing/2014/chart" uri="{C3380CC4-5D6E-409C-BE32-E72D297353CC}">
              <c16:uniqueId val="{00000002-B564-45B7-A015-ED6D2D286534}"/>
            </c:ext>
          </c:extLst>
        </c:ser>
        <c:ser>
          <c:idx val="2"/>
          <c:order val="2"/>
          <c:tx>
            <c:strRef>
              <c:f>'RAH2'!$I$1</c:f>
              <c:strCache>
                <c:ptCount val="1"/>
                <c:pt idx="0">
                  <c:v>CMS Claims Data</c:v>
                </c:pt>
              </c:strCache>
            </c:strRef>
          </c:tx>
          <c:spPr>
            <a:ln w="31750" cap="rnd">
              <a:solidFill>
                <a:srgbClr val="FFC000"/>
              </a:solidFill>
              <a:round/>
            </a:ln>
            <a:effectLst/>
          </c:spPr>
          <c:marker>
            <c:symbol val="none"/>
          </c:marker>
          <c:dLbls>
            <c:dLbl>
              <c:idx val="47"/>
              <c:layout>
                <c:manualLayout>
                  <c:x val="-2.7306824052377623E-2"/>
                  <c:y val="-3.5886274418384552E-2"/>
                </c:manualLayout>
              </c:layout>
              <c:tx>
                <c:rich>
                  <a:bodyPr/>
                  <a:lstStyle/>
                  <a:p>
                    <a:fld id="{A533B656-2B6D-47C4-80E5-A2793F00892B}" type="VALUE">
                      <a:rPr lang="en-US" sz="1200">
                        <a:solidFill>
                          <a:schemeClr val="tx1"/>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564-45B7-A015-ED6D2D28653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'RAH2'!$A$2:$A$58</c:f>
              <c:numCache>
                <c:formatCode>mmm\-yy</c:formatCode>
                <c:ptCount val="57"/>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pt idx="53">
                  <c:v>46082</c:v>
                </c:pt>
                <c:pt idx="54">
                  <c:v>46113</c:v>
                </c:pt>
                <c:pt idx="55">
                  <c:v>46143</c:v>
                </c:pt>
                <c:pt idx="56">
                  <c:v>46174</c:v>
                </c:pt>
              </c:numCache>
            </c:numRef>
          </c:cat>
          <c:val>
            <c:numRef>
              <c:f>'RAH2'!$I$2:$I$58</c:f>
              <c:numCache>
                <c:formatCode>0.0%</c:formatCode>
                <c:ptCount val="57"/>
                <c:pt idx="0">
                  <c:v>0.61499999999999999</c:v>
                </c:pt>
                <c:pt idx="1">
                  <c:v>0.61499999999999999</c:v>
                </c:pt>
                <c:pt idx="2">
                  <c:v>0.61499999999999999</c:v>
                </c:pt>
                <c:pt idx="3">
                  <c:v>0.61499999999999999</c:v>
                </c:pt>
                <c:pt idx="4">
                  <c:v>0.61499999999999999</c:v>
                </c:pt>
                <c:pt idx="5">
                  <c:v>0.61499999999999999</c:v>
                </c:pt>
                <c:pt idx="6">
                  <c:v>0.61499999999999999</c:v>
                </c:pt>
                <c:pt idx="7">
                  <c:v>0.61499999999999999</c:v>
                </c:pt>
                <c:pt idx="8">
                  <c:v>0.61499999999999999</c:v>
                </c:pt>
                <c:pt idx="9">
                  <c:v>0.61499999999999999</c:v>
                </c:pt>
                <c:pt idx="10">
                  <c:v>0.61499999999999999</c:v>
                </c:pt>
                <c:pt idx="11">
                  <c:v>0.61499999999999999</c:v>
                </c:pt>
                <c:pt idx="12" formatCode="0%">
                  <c:v>0.6</c:v>
                </c:pt>
                <c:pt idx="13" formatCode="0%">
                  <c:v>0.6</c:v>
                </c:pt>
                <c:pt idx="14" formatCode="0%">
                  <c:v>0.6</c:v>
                </c:pt>
                <c:pt idx="15" formatCode="0%">
                  <c:v>0.6</c:v>
                </c:pt>
                <c:pt idx="16" formatCode="0%">
                  <c:v>0.6</c:v>
                </c:pt>
                <c:pt idx="17" formatCode="0%">
                  <c:v>0.6</c:v>
                </c:pt>
                <c:pt idx="18" formatCode="0%">
                  <c:v>0.6</c:v>
                </c:pt>
                <c:pt idx="19" formatCode="0%">
                  <c:v>0.6</c:v>
                </c:pt>
                <c:pt idx="20" formatCode="0%">
                  <c:v>0.6</c:v>
                </c:pt>
                <c:pt idx="21" formatCode="0%">
                  <c:v>0.6</c:v>
                </c:pt>
                <c:pt idx="22" formatCode="0%">
                  <c:v>0.6</c:v>
                </c:pt>
                <c:pt idx="23" formatCode="0%">
                  <c:v>0.6</c:v>
                </c:pt>
                <c:pt idx="24">
                  <c:v>0.58399999999999996</c:v>
                </c:pt>
                <c:pt idx="25">
                  <c:v>0.58399999999999996</c:v>
                </c:pt>
                <c:pt idx="26">
                  <c:v>0.58399999999999996</c:v>
                </c:pt>
                <c:pt idx="27">
                  <c:v>0.58399999999999996</c:v>
                </c:pt>
                <c:pt idx="28">
                  <c:v>0.58399999999999996</c:v>
                </c:pt>
                <c:pt idx="29">
                  <c:v>0.58399999999999996</c:v>
                </c:pt>
                <c:pt idx="30">
                  <c:v>0.58399999999999996</c:v>
                </c:pt>
                <c:pt idx="31">
                  <c:v>0.58399999999999996</c:v>
                </c:pt>
                <c:pt idx="32">
                  <c:v>0.58399999999999996</c:v>
                </c:pt>
                <c:pt idx="33">
                  <c:v>0.58399999999999996</c:v>
                </c:pt>
                <c:pt idx="34">
                  <c:v>0.58399999999999996</c:v>
                </c:pt>
                <c:pt idx="35">
                  <c:v>0.58399999999999996</c:v>
                </c:pt>
                <c:pt idx="36">
                  <c:v>0.66</c:v>
                </c:pt>
                <c:pt idx="37">
                  <c:v>0.66</c:v>
                </c:pt>
                <c:pt idx="38">
                  <c:v>0.66</c:v>
                </c:pt>
                <c:pt idx="39">
                  <c:v>0.66</c:v>
                </c:pt>
                <c:pt idx="40">
                  <c:v>0.66</c:v>
                </c:pt>
                <c:pt idx="41">
                  <c:v>0.66</c:v>
                </c:pt>
                <c:pt idx="42">
                  <c:v>0.66</c:v>
                </c:pt>
                <c:pt idx="43">
                  <c:v>0.66</c:v>
                </c:pt>
                <c:pt idx="44">
                  <c:v>0.66</c:v>
                </c:pt>
                <c:pt idx="45">
                  <c:v>0.66</c:v>
                </c:pt>
                <c:pt idx="46">
                  <c:v>0.66</c:v>
                </c:pt>
                <c:pt idx="47">
                  <c:v>0.66</c:v>
                </c:pt>
              </c:numCache>
            </c:numRef>
          </c:val>
          <c:smooth val="0"/>
          <c:extLst>
            <c:ext xmlns:c16="http://schemas.microsoft.com/office/drawing/2014/chart" uri="{C3380CC4-5D6E-409C-BE32-E72D297353CC}">
              <c16:uniqueId val="{00000003-B564-45B7-A015-ED6D2D286534}"/>
            </c:ext>
          </c:extLst>
        </c:ser>
        <c:dLbls>
          <c:dLblPos val="ctr"/>
          <c:showLegendKey val="0"/>
          <c:showVal val="1"/>
          <c:showCatName val="0"/>
          <c:showSerName val="0"/>
          <c:showPercent val="0"/>
          <c:showBubbleSize val="0"/>
        </c:dLbls>
        <c:smooth val="0"/>
        <c:axId val="496482856"/>
        <c:axId val="496478592"/>
      </c:lineChart>
      <c:dateAx>
        <c:axId val="496482856"/>
        <c:scaling>
          <c:orientation val="minMax"/>
        </c:scaling>
        <c:delete val="0"/>
        <c:axPos val="b"/>
        <c:numFmt formatCode="mmm\-yy"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96478592"/>
        <c:crosses val="autoZero"/>
        <c:auto val="1"/>
        <c:lblOffset val="100"/>
        <c:baseTimeUnit val="months"/>
      </c:dateAx>
      <c:valAx>
        <c:axId val="496478592"/>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4964828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Well Visit Comparison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'PH1'!$A$2</c:f>
              <c:strCache>
                <c:ptCount val="1"/>
                <c:pt idx="0">
                  <c:v>Unique Client Count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'PH1'!$B$1:$F$1</c:f>
              <c:strCache>
                <c:ptCount val="5"/>
                <c:pt idx="0">
                  <c:v>10/2020-9/2021</c:v>
                </c:pt>
                <c:pt idx="1">
                  <c:v>10/2021-9/2022</c:v>
                </c:pt>
                <c:pt idx="2">
                  <c:v>10/2022-9/2023</c:v>
                </c:pt>
                <c:pt idx="3">
                  <c:v>10/2023-9/2024</c:v>
                </c:pt>
                <c:pt idx="4">
                  <c:v>10/2024-9/2025</c:v>
                </c:pt>
              </c:strCache>
            </c:strRef>
          </c:cat>
          <c:val>
            <c:numRef>
              <c:f>'PH1'!$B$2:$F$2</c:f>
              <c:numCache>
                <c:formatCode>0</c:formatCode>
                <c:ptCount val="5"/>
                <c:pt idx="0" formatCode="General">
                  <c:v>1702</c:v>
                </c:pt>
                <c:pt idx="1">
                  <c:v>2070</c:v>
                </c:pt>
                <c:pt idx="2" formatCode="General">
                  <c:v>2256</c:v>
                </c:pt>
                <c:pt idx="3" formatCode="General">
                  <c:v>1490</c:v>
                </c:pt>
                <c:pt idx="4" formatCode="General">
                  <c:v>1317</c:v>
                </c:pt>
              </c:numCache>
            </c:numRef>
          </c:val>
          <c:extLst>
            <c:ext xmlns:c16="http://schemas.microsoft.com/office/drawing/2014/chart" uri="{C3380CC4-5D6E-409C-BE32-E72D297353CC}">
              <c16:uniqueId val="{00000000-07B9-4976-98A5-6D7701113143}"/>
            </c:ext>
          </c:extLst>
        </c:ser>
        <c:ser>
          <c:idx val="1"/>
          <c:order val="1"/>
          <c:tx>
            <c:strRef>
              <c:f>'PH1'!$A$3</c:f>
              <c:strCache>
                <c:ptCount val="1"/>
                <c:pt idx="0">
                  <c:v>Well Visit Count</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'PH1'!$B$1:$F$1</c:f>
              <c:strCache>
                <c:ptCount val="5"/>
                <c:pt idx="0">
                  <c:v>10/2020-9/2021</c:v>
                </c:pt>
                <c:pt idx="1">
                  <c:v>10/2021-9/2022</c:v>
                </c:pt>
                <c:pt idx="2">
                  <c:v>10/2022-9/2023</c:v>
                </c:pt>
                <c:pt idx="3">
                  <c:v>10/2023-9/2024</c:v>
                </c:pt>
                <c:pt idx="4">
                  <c:v>10/2024-9/2025</c:v>
                </c:pt>
              </c:strCache>
            </c:strRef>
          </c:cat>
          <c:val>
            <c:numRef>
              <c:f>'PH1'!$B$3:$F$3</c:f>
              <c:numCache>
                <c:formatCode>0</c:formatCode>
                <c:ptCount val="5"/>
                <c:pt idx="0" formatCode="General">
                  <c:v>868</c:v>
                </c:pt>
                <c:pt idx="1">
                  <c:v>1014</c:v>
                </c:pt>
                <c:pt idx="2" formatCode="General">
                  <c:v>1160</c:v>
                </c:pt>
                <c:pt idx="3" formatCode="General">
                  <c:v>867</c:v>
                </c:pt>
                <c:pt idx="4" formatCode="General">
                  <c:v>816</c:v>
                </c:pt>
              </c:numCache>
            </c:numRef>
          </c:val>
          <c:extLst>
            <c:ext xmlns:c16="http://schemas.microsoft.com/office/drawing/2014/chart" uri="{C3380CC4-5D6E-409C-BE32-E72D297353CC}">
              <c16:uniqueId val="{00000001-07B9-4976-98A5-6D7701113143}"/>
            </c:ext>
          </c:extLst>
        </c:ser>
        <c:dLbls>
          <c:showLegendKey val="0"/>
          <c:showVal val="0"/>
          <c:showCatName val="0"/>
          <c:showSerName val="0"/>
          <c:showPercent val="0"/>
          <c:showBubbleSize val="0"/>
        </c:dLbls>
        <c:gapWidth val="150"/>
        <c:overlap val="100"/>
        <c:axId val="470911320"/>
        <c:axId val="470911648"/>
      </c:barChart>
      <c:catAx>
        <c:axId val="47091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0911648"/>
        <c:crosses val="autoZero"/>
        <c:auto val="1"/>
        <c:lblAlgn val="ctr"/>
        <c:lblOffset val="100"/>
        <c:noMultiLvlLbl val="0"/>
      </c:catAx>
      <c:valAx>
        <c:axId val="470911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0911320"/>
        <c:crosses val="autoZero"/>
        <c:crossBetween val="between"/>
      </c:valAx>
      <c:spPr>
        <a:noFill/>
        <a:ln>
          <a:noFill/>
        </a:ln>
        <a:effectLst/>
      </c:spPr>
    </c:plotArea>
    <c:legend>
      <c:legendPos val="r"/>
      <c:layout>
        <c:manualLayout>
          <c:xMode val="edge"/>
          <c:yMode val="edge"/>
          <c:x val="0.81618344773751861"/>
          <c:y val="0.29467040831594726"/>
          <c:w val="0.15456080489938759"/>
          <c:h val="0.4016214639836687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r>
              <a:rPr lang="en-US" sz="2400"/>
              <a:t>CP7 - Increase Access to Specialty Care</a:t>
            </a:r>
          </a:p>
        </c:rich>
      </c:tx>
      <c:overlay val="0"/>
      <c:spPr>
        <a:noFill/>
        <a:ln>
          <a:noFill/>
        </a:ln>
        <a:effectLst/>
      </c:spPr>
      <c:txPr>
        <a:bodyPr rot="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'CP7'!$B$1</c:f>
              <c:strCache>
                <c:ptCount val="1"/>
                <c:pt idx="0">
                  <c:v># of Visits (Medicaid)</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dLbl>
              <c:idx val="51"/>
              <c:layout>
                <c:manualLayout>
                  <c:x val="-2.5828475985956299E-2"/>
                  <c:y val="-5.2950168471372454E-2"/>
                </c:manualLayout>
              </c:layout>
              <c:spPr>
                <a:noFill/>
                <a:ln>
                  <a:noFill/>
                </a:ln>
                <a:effectLst/>
              </c:spPr>
              <c:txPr>
                <a:bodyPr rot="0" spcFirstLastPara="1" vertOverflow="ellipsis" vert="horz" wrap="square" lIns="38100" tIns="19050" rIns="38100" bIns="19050" anchor="t" anchorCtr="0">
                  <a:noAutofit/>
                </a:bodyPr>
                <a:lstStyle/>
                <a:p>
                  <a:pPr>
                    <a:defRPr sz="1600" b="1"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4712649555169241E-2"/>
                      <c:h val="6.5768184146699105E-2"/>
                    </c:manualLayout>
                  </c15:layout>
                </c:ext>
                <c:ext xmlns:c16="http://schemas.microsoft.com/office/drawing/2014/chart" uri="{C3380CC4-5D6E-409C-BE32-E72D297353CC}">
                  <c16:uniqueId val="{00000005-F4EF-463A-9523-BC99140D69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numRef>
              <c:f>'CP7'!$A$2:$A$54</c:f>
              <c:numCache>
                <c:formatCode>mmm\-yy</c:formatCode>
                <c:ptCount val="53"/>
                <c:pt idx="0">
                  <c:v>44470</c:v>
                </c:pt>
                <c:pt idx="1">
                  <c:v>44501</c:v>
                </c:pt>
                <c:pt idx="2">
                  <c:v>44531</c:v>
                </c:pt>
                <c:pt idx="3">
                  <c:v>44562</c:v>
                </c:pt>
                <c:pt idx="4">
                  <c:v>44593</c:v>
                </c:pt>
                <c:pt idx="5">
                  <c:v>44621</c:v>
                </c:pt>
                <c:pt idx="6">
                  <c:v>44652</c:v>
                </c:pt>
                <c:pt idx="7">
                  <c:v>44682</c:v>
                </c:pt>
                <c:pt idx="8">
                  <c:v>44713</c:v>
                </c:pt>
                <c:pt idx="9">
                  <c:v>44743</c:v>
                </c:pt>
                <c:pt idx="10">
                  <c:v>44774</c:v>
                </c:pt>
                <c:pt idx="11">
                  <c:v>44805</c:v>
                </c:pt>
                <c:pt idx="12">
                  <c:v>44835</c:v>
                </c:pt>
                <c:pt idx="13">
                  <c:v>44866</c:v>
                </c:pt>
                <c:pt idx="14">
                  <c:v>44896</c:v>
                </c:pt>
                <c:pt idx="15">
                  <c:v>44927</c:v>
                </c:pt>
                <c:pt idx="16">
                  <c:v>44958</c:v>
                </c:pt>
                <c:pt idx="17">
                  <c:v>44986</c:v>
                </c:pt>
                <c:pt idx="18">
                  <c:v>45017</c:v>
                </c:pt>
                <c:pt idx="19">
                  <c:v>45047</c:v>
                </c:pt>
                <c:pt idx="20">
                  <c:v>45078</c:v>
                </c:pt>
                <c:pt idx="21">
                  <c:v>45108</c:v>
                </c:pt>
                <c:pt idx="22">
                  <c:v>45139</c:v>
                </c:pt>
                <c:pt idx="23">
                  <c:v>45170</c:v>
                </c:pt>
                <c:pt idx="24">
                  <c:v>45200</c:v>
                </c:pt>
                <c:pt idx="25">
                  <c:v>45231</c:v>
                </c:pt>
                <c:pt idx="26">
                  <c:v>45261</c:v>
                </c:pt>
                <c:pt idx="27">
                  <c:v>45292</c:v>
                </c:pt>
                <c:pt idx="28">
                  <c:v>45323</c:v>
                </c:pt>
                <c:pt idx="29">
                  <c:v>45352</c:v>
                </c:pt>
                <c:pt idx="30">
                  <c:v>45383</c:v>
                </c:pt>
                <c:pt idx="31">
                  <c:v>45413</c:v>
                </c:pt>
                <c:pt idx="32">
                  <c:v>45444</c:v>
                </c:pt>
                <c:pt idx="33">
                  <c:v>45474</c:v>
                </c:pt>
                <c:pt idx="34">
                  <c:v>45505</c:v>
                </c:pt>
                <c:pt idx="35">
                  <c:v>45536</c:v>
                </c:pt>
                <c:pt idx="36">
                  <c:v>45566</c:v>
                </c:pt>
                <c:pt idx="37">
                  <c:v>45597</c:v>
                </c:pt>
                <c:pt idx="38">
                  <c:v>45627</c:v>
                </c:pt>
                <c:pt idx="39">
                  <c:v>45658</c:v>
                </c:pt>
                <c:pt idx="40">
                  <c:v>45689</c:v>
                </c:pt>
                <c:pt idx="41">
                  <c:v>45717</c:v>
                </c:pt>
                <c:pt idx="42">
                  <c:v>45748</c:v>
                </c:pt>
                <c:pt idx="43">
                  <c:v>45778</c:v>
                </c:pt>
                <c:pt idx="44">
                  <c:v>45809</c:v>
                </c:pt>
                <c:pt idx="45">
                  <c:v>45839</c:v>
                </c:pt>
                <c:pt idx="46">
                  <c:v>45870</c:v>
                </c:pt>
                <c:pt idx="47">
                  <c:v>45901</c:v>
                </c:pt>
                <c:pt idx="48">
                  <c:v>45931</c:v>
                </c:pt>
                <c:pt idx="49">
                  <c:v>45962</c:v>
                </c:pt>
                <c:pt idx="50">
                  <c:v>45992</c:v>
                </c:pt>
                <c:pt idx="51">
                  <c:v>46023</c:v>
                </c:pt>
                <c:pt idx="52">
                  <c:v>46054</c:v>
                </c:pt>
              </c:numCache>
            </c:numRef>
          </c:cat>
          <c:val>
            <c:numRef>
              <c:f>'CP7'!$B$2:$B$54</c:f>
              <c:numCache>
                <c:formatCode>General</c:formatCode>
                <c:ptCount val="53"/>
                <c:pt idx="0">
                  <c:v>248</c:v>
                </c:pt>
                <c:pt idx="1">
                  <c:v>238</c:v>
                </c:pt>
                <c:pt idx="2">
                  <c:v>194</c:v>
                </c:pt>
                <c:pt idx="3">
                  <c:v>211</c:v>
                </c:pt>
                <c:pt idx="4">
                  <c:v>214</c:v>
                </c:pt>
                <c:pt idx="5">
                  <c:v>226</c:v>
                </c:pt>
                <c:pt idx="6">
                  <c:v>197</c:v>
                </c:pt>
                <c:pt idx="7">
                  <c:v>173</c:v>
                </c:pt>
                <c:pt idx="8">
                  <c:v>159</c:v>
                </c:pt>
                <c:pt idx="9">
                  <c:v>117</c:v>
                </c:pt>
                <c:pt idx="10">
                  <c:v>182</c:v>
                </c:pt>
                <c:pt idx="11">
                  <c:v>141</c:v>
                </c:pt>
                <c:pt idx="12">
                  <c:v>163</c:v>
                </c:pt>
                <c:pt idx="13">
                  <c:v>154</c:v>
                </c:pt>
                <c:pt idx="14">
                  <c:v>147</c:v>
                </c:pt>
                <c:pt idx="15">
                  <c:v>381</c:v>
                </c:pt>
                <c:pt idx="16">
                  <c:v>384</c:v>
                </c:pt>
                <c:pt idx="17">
                  <c:v>510</c:v>
                </c:pt>
                <c:pt idx="18">
                  <c:v>450</c:v>
                </c:pt>
                <c:pt idx="19">
                  <c:v>491</c:v>
                </c:pt>
                <c:pt idx="20">
                  <c:v>524</c:v>
                </c:pt>
                <c:pt idx="21">
                  <c:v>439</c:v>
                </c:pt>
                <c:pt idx="22">
                  <c:v>506</c:v>
                </c:pt>
                <c:pt idx="23">
                  <c:v>474</c:v>
                </c:pt>
                <c:pt idx="24">
                  <c:v>513</c:v>
                </c:pt>
                <c:pt idx="25">
                  <c:v>475</c:v>
                </c:pt>
                <c:pt idx="26">
                  <c:v>437</c:v>
                </c:pt>
                <c:pt idx="27">
                  <c:v>506</c:v>
                </c:pt>
                <c:pt idx="28">
                  <c:v>491</c:v>
                </c:pt>
                <c:pt idx="29">
                  <c:v>471</c:v>
                </c:pt>
                <c:pt idx="30">
                  <c:v>448</c:v>
                </c:pt>
                <c:pt idx="31">
                  <c:v>424</c:v>
                </c:pt>
                <c:pt idx="32">
                  <c:v>381</c:v>
                </c:pt>
                <c:pt idx="33">
                  <c:v>417</c:v>
                </c:pt>
                <c:pt idx="34">
                  <c:v>588</c:v>
                </c:pt>
                <c:pt idx="35">
                  <c:v>557</c:v>
                </c:pt>
                <c:pt idx="36">
                  <c:v>665</c:v>
                </c:pt>
                <c:pt idx="37">
                  <c:v>617</c:v>
                </c:pt>
                <c:pt idx="38">
                  <c:v>607</c:v>
                </c:pt>
                <c:pt idx="39">
                  <c:v>618</c:v>
                </c:pt>
                <c:pt idx="40">
                  <c:v>620</c:v>
                </c:pt>
                <c:pt idx="41">
                  <c:v>593</c:v>
                </c:pt>
                <c:pt idx="42">
                  <c:v>710</c:v>
                </c:pt>
                <c:pt idx="43">
                  <c:v>691</c:v>
                </c:pt>
                <c:pt idx="44">
                  <c:v>601</c:v>
                </c:pt>
                <c:pt idx="45">
                  <c:v>522</c:v>
                </c:pt>
                <c:pt idx="46">
                  <c:v>679</c:v>
                </c:pt>
                <c:pt idx="47">
                  <c:v>682</c:v>
                </c:pt>
                <c:pt idx="48">
                  <c:v>577</c:v>
                </c:pt>
                <c:pt idx="49">
                  <c:v>504</c:v>
                </c:pt>
                <c:pt idx="50">
                  <c:v>524</c:v>
                </c:pt>
                <c:pt idx="51">
                  <c:v>794</c:v>
                </c:pt>
                <c:pt idx="52">
                  <c:v>712</c:v>
                </c:pt>
              </c:numCache>
            </c:numRef>
          </c:val>
          <c:smooth val="0"/>
          <c:extLst>
            <c:ext xmlns:c16="http://schemas.microsoft.com/office/drawing/2014/chart" uri="{C3380CC4-5D6E-409C-BE32-E72D297353CC}">
              <c16:uniqueId val="{00000001-F4EF-463A-9523-BC99140D699F}"/>
            </c:ext>
          </c:extLst>
        </c:ser>
        <c:dLbls>
          <c:showLegendKey val="0"/>
          <c:showVal val="0"/>
          <c:showCatName val="0"/>
          <c:showSerName val="0"/>
          <c:showPercent val="0"/>
          <c:showBubbleSize val="0"/>
        </c:dLbls>
        <c:marker val="1"/>
        <c:smooth val="0"/>
        <c:axId val="412311096"/>
        <c:axId val="550389488"/>
      </c:lineChart>
      <c:dateAx>
        <c:axId val="4123110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en-US"/>
          </a:p>
        </c:txPr>
        <c:crossAx val="550389488"/>
        <c:crosses val="autoZero"/>
        <c:auto val="1"/>
        <c:lblOffset val="100"/>
        <c:baseTimeUnit val="months"/>
      </c:dateAx>
      <c:valAx>
        <c:axId val="550389488"/>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3110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Social Determinants of Health</a:t>
            </a:r>
          </a:p>
          <a:p>
            <a:pPr>
              <a:defRPr/>
            </a:pPr>
            <a:r>
              <a:rPr lang="en-US"/>
              <a:t>2022-2025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SDOH!$A$54:$A$57</c:f>
              <c:strCache>
                <c:ptCount val="4"/>
                <c:pt idx="0">
                  <c:v>PY 1</c:v>
                </c:pt>
                <c:pt idx="1">
                  <c:v>PY 2</c:v>
                </c:pt>
                <c:pt idx="2">
                  <c:v>PY 3</c:v>
                </c:pt>
                <c:pt idx="3">
                  <c:v>PY 4</c:v>
                </c:pt>
              </c:strCache>
            </c:strRef>
          </c:cat>
          <c:val>
            <c:numRef>
              <c:f>SDOH!$B$54:$B$57</c:f>
              <c:numCache>
                <c:formatCode>0.0%</c:formatCode>
                <c:ptCount val="4"/>
                <c:pt idx="0">
                  <c:v>0.97520661157024791</c:v>
                </c:pt>
                <c:pt idx="1">
                  <c:v>0.9773755656108597</c:v>
                </c:pt>
                <c:pt idx="2">
                  <c:v>1</c:v>
                </c:pt>
                <c:pt idx="3">
                  <c:v>1</c:v>
                </c:pt>
              </c:numCache>
            </c:numRef>
          </c:val>
          <c:smooth val="0"/>
          <c:extLst>
            <c:ext xmlns:c16="http://schemas.microsoft.com/office/drawing/2014/chart" uri="{C3380CC4-5D6E-409C-BE32-E72D297353CC}">
              <c16:uniqueId val="{00000000-8170-4051-BBE2-653F9B8496E8}"/>
            </c:ext>
          </c:extLst>
        </c:ser>
        <c:dLbls>
          <c:showLegendKey val="0"/>
          <c:showVal val="0"/>
          <c:showCatName val="0"/>
          <c:showSerName val="0"/>
          <c:showPercent val="0"/>
          <c:showBubbleSize val="0"/>
        </c:dLbls>
        <c:smooth val="0"/>
        <c:axId val="891221360"/>
        <c:axId val="891216560"/>
      </c:lineChart>
      <c:catAx>
        <c:axId val="89122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1216560"/>
        <c:crosses val="autoZero"/>
        <c:auto val="1"/>
        <c:lblAlgn val="ctr"/>
        <c:lblOffset val="100"/>
        <c:noMultiLvlLbl val="0"/>
      </c:catAx>
      <c:valAx>
        <c:axId val="891216560"/>
        <c:scaling>
          <c:orientation val="minMax"/>
          <c:max val="1"/>
          <c:min val="0.8"/>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1221360"/>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CCECFF"/>
    </a:solidFill>
    <a:ln w="9525" cap="flat" cmpd="sng" algn="ctr">
      <a:solidFill>
        <a:schemeClr val="accent6">
          <a:lumMod val="20000"/>
          <a:lumOff val="80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SDOH GRH 2023-2026 YTD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'\\grhdad00fs\grhd_data\Groups\QIRisk folder\AHCM Patient Screening\AHCM screeners\[AHCM screening 2023.xlsx]2023'!$AK$330</c:f>
              <c:strCache>
                <c:ptCount val="1"/>
                <c:pt idx="0">
                  <c:v>2023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'[2]2023'!$AL$329:$AQ$329</c:f>
              <c:strCache>
                <c:ptCount val="6"/>
                <c:pt idx="0">
                  <c:v>Housing</c:v>
                </c:pt>
                <c:pt idx="1">
                  <c:v>Food</c:v>
                </c:pt>
                <c:pt idx="2">
                  <c:v>Safety</c:v>
                </c:pt>
                <c:pt idx="3">
                  <c:v>Transportation</c:v>
                </c:pt>
                <c:pt idx="4">
                  <c:v>Utilities</c:v>
                </c:pt>
                <c:pt idx="5">
                  <c:v>Social Isolation</c:v>
                </c:pt>
              </c:strCache>
            </c:strRef>
          </c:cat>
          <c:val>
            <c:numRef>
              <c:f>'[2]2023'!$AL$330:$AQ$330</c:f>
              <c:numCache>
                <c:formatCode>General</c:formatCode>
                <c:ptCount val="6"/>
                <c:pt idx="0">
                  <c:v>31</c:v>
                </c:pt>
                <c:pt idx="1">
                  <c:v>33</c:v>
                </c:pt>
                <c:pt idx="2">
                  <c:v>6</c:v>
                </c:pt>
                <c:pt idx="3">
                  <c:v>27</c:v>
                </c:pt>
                <c:pt idx="4">
                  <c:v>13</c:v>
                </c:pt>
                <c:pt idx="5">
                  <c:v>14</c:v>
                </c:pt>
              </c:numCache>
            </c:numRef>
          </c:val>
          <c:extLst>
            <c:ext xmlns:c16="http://schemas.microsoft.com/office/drawing/2014/chart" uri="{C3380CC4-5D6E-409C-BE32-E72D297353CC}">
              <c16:uniqueId val="{00000000-BE27-4D07-8D6E-5FF223163059}"/>
            </c:ext>
          </c:extLst>
        </c:ser>
        <c:ser>
          <c:idx val="1"/>
          <c:order val="1"/>
          <c:tx>
            <c:strRef>
              <c:f>'\\grhdad00fs\grhd_data\Groups\QIRisk folder\AHCM Patient Screening\AHCM screeners\[AHCM screening 2023.xlsx]2023'!$AK$331</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'[2]2023'!$AL$329:$AQ$329</c:f>
              <c:strCache>
                <c:ptCount val="6"/>
                <c:pt idx="0">
                  <c:v>Housing</c:v>
                </c:pt>
                <c:pt idx="1">
                  <c:v>Food</c:v>
                </c:pt>
                <c:pt idx="2">
                  <c:v>Safety</c:v>
                </c:pt>
                <c:pt idx="3">
                  <c:v>Transportation</c:v>
                </c:pt>
                <c:pt idx="4">
                  <c:v>Utilities</c:v>
                </c:pt>
                <c:pt idx="5">
                  <c:v>Social Isolation</c:v>
                </c:pt>
              </c:strCache>
            </c:strRef>
          </c:cat>
          <c:val>
            <c:numRef>
              <c:f>'[2]2023'!$AL$331:$AQ$331</c:f>
              <c:numCache>
                <c:formatCode>General</c:formatCode>
                <c:ptCount val="6"/>
                <c:pt idx="0">
                  <c:v>25</c:v>
                </c:pt>
                <c:pt idx="1">
                  <c:v>27</c:v>
                </c:pt>
                <c:pt idx="2">
                  <c:v>2</c:v>
                </c:pt>
                <c:pt idx="3">
                  <c:v>13</c:v>
                </c:pt>
                <c:pt idx="4">
                  <c:v>3</c:v>
                </c:pt>
                <c:pt idx="5">
                  <c:v>8</c:v>
                </c:pt>
              </c:numCache>
            </c:numRef>
          </c:val>
          <c:extLst>
            <c:ext xmlns:c16="http://schemas.microsoft.com/office/drawing/2014/chart" uri="{C3380CC4-5D6E-409C-BE32-E72D297353CC}">
              <c16:uniqueId val="{00000001-BE27-4D07-8D6E-5FF223163059}"/>
            </c:ext>
          </c:extLst>
        </c:ser>
        <c:ser>
          <c:idx val="2"/>
          <c:order val="2"/>
          <c:tx>
            <c:strRef>
              <c:f>'\\grhdad00fs\grhd_data\Groups\QIRisk folder\AHCM Patient Screening\AHCM screeners\[AHCM screening 2023.xlsx]2023'!$AK$332</c:f>
              <c:strCache>
                <c:ptCount val="1"/>
                <c:pt idx="0">
                  <c:v>2025</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'[2]2023'!$AL$329:$AQ$329</c:f>
              <c:strCache>
                <c:ptCount val="6"/>
                <c:pt idx="0">
                  <c:v>Housing</c:v>
                </c:pt>
                <c:pt idx="1">
                  <c:v>Food</c:v>
                </c:pt>
                <c:pt idx="2">
                  <c:v>Safety</c:v>
                </c:pt>
                <c:pt idx="3">
                  <c:v>Transportation</c:v>
                </c:pt>
                <c:pt idx="4">
                  <c:v>Utilities</c:v>
                </c:pt>
                <c:pt idx="5">
                  <c:v>Social Isolation</c:v>
                </c:pt>
              </c:strCache>
            </c:strRef>
          </c:cat>
          <c:val>
            <c:numRef>
              <c:f>'[2]2023'!$AL$332:$AQ$332</c:f>
              <c:numCache>
                <c:formatCode>General</c:formatCode>
                <c:ptCount val="6"/>
                <c:pt idx="0">
                  <c:v>12</c:v>
                </c:pt>
                <c:pt idx="1">
                  <c:v>29</c:v>
                </c:pt>
                <c:pt idx="2">
                  <c:v>6</c:v>
                </c:pt>
                <c:pt idx="3">
                  <c:v>11</c:v>
                </c:pt>
                <c:pt idx="4">
                  <c:v>4</c:v>
                </c:pt>
                <c:pt idx="5">
                  <c:v>4</c:v>
                </c:pt>
              </c:numCache>
            </c:numRef>
          </c:val>
          <c:extLst>
            <c:ext xmlns:c16="http://schemas.microsoft.com/office/drawing/2014/chart" uri="{C3380CC4-5D6E-409C-BE32-E72D297353CC}">
              <c16:uniqueId val="{00000002-BE27-4D07-8D6E-5FF223163059}"/>
            </c:ext>
          </c:extLst>
        </c:ser>
        <c:ser>
          <c:idx val="3"/>
          <c:order val="3"/>
          <c:tx>
            <c:strRef>
              <c:f>'\\grhdad00fs\grhd_data\Groups\QIRisk folder\AHCM Patient Screening\AHCM screeners\[AHCM screening 2023.xlsx]2023'!$AK$333</c:f>
              <c:strCache>
                <c:ptCount val="1"/>
                <c:pt idx="0">
                  <c:v>2026</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'[2]2023'!$AL$329:$AQ$329</c:f>
              <c:strCache>
                <c:ptCount val="6"/>
                <c:pt idx="0">
                  <c:v>Housing</c:v>
                </c:pt>
                <c:pt idx="1">
                  <c:v>Food</c:v>
                </c:pt>
                <c:pt idx="2">
                  <c:v>Safety</c:v>
                </c:pt>
                <c:pt idx="3">
                  <c:v>Transportation</c:v>
                </c:pt>
                <c:pt idx="4">
                  <c:v>Utilities</c:v>
                </c:pt>
                <c:pt idx="5">
                  <c:v>Social Isolation</c:v>
                </c:pt>
              </c:strCache>
            </c:strRef>
          </c:cat>
          <c:val>
            <c:numRef>
              <c:f>'[2]2023'!$AL$333:$AQ$333</c:f>
              <c:numCache>
                <c:formatCode>General</c:formatCode>
                <c:ptCount val="6"/>
                <c:pt idx="0">
                  <c:v>7</c:v>
                </c:pt>
                <c:pt idx="1">
                  <c:v>6</c:v>
                </c:pt>
                <c:pt idx="2">
                  <c:v>0</c:v>
                </c:pt>
                <c:pt idx="3">
                  <c:v>6</c:v>
                </c:pt>
                <c:pt idx="4">
                  <c:v>1</c:v>
                </c:pt>
                <c:pt idx="5">
                  <c:v>0</c:v>
                </c:pt>
              </c:numCache>
            </c:numRef>
          </c:val>
          <c:extLst>
            <c:ext xmlns:c16="http://schemas.microsoft.com/office/drawing/2014/chart" uri="{C3380CC4-5D6E-409C-BE32-E72D297353CC}">
              <c16:uniqueId val="{00000003-BE27-4D07-8D6E-5FF223163059}"/>
            </c:ext>
          </c:extLst>
        </c:ser>
        <c:dLbls>
          <c:dLblPos val="ctr"/>
          <c:showLegendKey val="0"/>
          <c:showVal val="1"/>
          <c:showCatName val="0"/>
          <c:showSerName val="0"/>
          <c:showPercent val="0"/>
          <c:showBubbleSize val="0"/>
        </c:dLbls>
        <c:gapWidth val="150"/>
        <c:overlap val="100"/>
        <c:axId val="40307855"/>
        <c:axId val="40313135"/>
      </c:barChart>
      <c:catAx>
        <c:axId val="40307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313135"/>
        <c:crosses val="autoZero"/>
        <c:auto val="1"/>
        <c:lblAlgn val="ctr"/>
        <c:lblOffset val="100"/>
        <c:noMultiLvlLbl val="0"/>
      </c:catAx>
      <c:valAx>
        <c:axId val="403131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307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627ED-A304-4697-8C44-18E45D3D2B1A}" type="doc">
      <dgm:prSet loTypeId="urn:microsoft.com/office/officeart/2016/7/layout/HexagonTimeline" loCatId="process" qsTypeId="urn:microsoft.com/office/officeart/2005/8/quickstyle/simple2" qsCatId="simple" csTypeId="urn:microsoft.com/office/officeart/2005/8/colors/accent1_2" csCatId="accent1" phldr="1"/>
      <dgm:spPr/>
      <dgm:t>
        <a:bodyPr/>
        <a:lstStyle/>
        <a:p>
          <a:endParaRPr lang="en-US"/>
        </a:p>
      </dgm:t>
    </dgm:pt>
    <dgm:pt modelId="{E5E4D699-C3CF-4415-B32C-A18B48AFE2A3}">
      <dgm:prSet custT="1"/>
      <dgm:spPr/>
      <dgm:t>
        <a:bodyPr/>
        <a:lstStyle/>
        <a:p>
          <a:r>
            <a:rPr lang="en-US" sz="1600" b="1" dirty="0"/>
            <a:t>2019</a:t>
          </a:r>
        </a:p>
      </dgm:t>
    </dgm:pt>
    <dgm:pt modelId="{C7C70553-EB1A-4554-849D-8153CC4AFCEB}" type="parTrans" cxnId="{A2DF84EA-DA42-4F03-BD6F-8E8D9966CB10}">
      <dgm:prSet/>
      <dgm:spPr/>
      <dgm:t>
        <a:bodyPr/>
        <a:lstStyle/>
        <a:p>
          <a:endParaRPr lang="en-US"/>
        </a:p>
      </dgm:t>
    </dgm:pt>
    <dgm:pt modelId="{61990FFE-20A5-4112-BACD-16BA28C36EBA}" type="sibTrans" cxnId="{A2DF84EA-DA42-4F03-BD6F-8E8D9966CB10}">
      <dgm:prSet/>
      <dgm:spPr/>
      <dgm:t>
        <a:bodyPr/>
        <a:lstStyle/>
        <a:p>
          <a:endParaRPr lang="en-US"/>
        </a:p>
      </dgm:t>
    </dgm:pt>
    <dgm:pt modelId="{9DB38719-EEF9-4638-91CE-8E8C646CC524}">
      <dgm:prSet custT="1"/>
      <dgm:spPr/>
      <dgm:t>
        <a:bodyPr/>
        <a:lstStyle/>
        <a:p>
          <a:r>
            <a:rPr lang="en-US" sz="1800" b="1" dirty="0"/>
            <a:t>GRH Implements AHCM Screener</a:t>
          </a:r>
        </a:p>
        <a:p>
          <a:r>
            <a:rPr lang="en-US" sz="1400" b="1" dirty="0">
              <a:solidFill>
                <a:schemeClr val="accent1">
                  <a:lumMod val="75000"/>
                </a:schemeClr>
              </a:solidFill>
            </a:rPr>
            <a:t>RMHP/WMRHA</a:t>
          </a:r>
        </a:p>
      </dgm:t>
    </dgm:pt>
    <dgm:pt modelId="{2D70C797-29DD-498F-9D71-4F6A2362408D}" type="parTrans" cxnId="{82C2E40D-9BC0-4ADA-915E-708000D2737D}">
      <dgm:prSet/>
      <dgm:spPr/>
      <dgm:t>
        <a:bodyPr/>
        <a:lstStyle/>
        <a:p>
          <a:endParaRPr lang="en-US"/>
        </a:p>
      </dgm:t>
    </dgm:pt>
    <dgm:pt modelId="{B8EFC625-D79E-4B16-A077-46ABEB1913DC}" type="sibTrans" cxnId="{82C2E40D-9BC0-4ADA-915E-708000D2737D}">
      <dgm:prSet/>
      <dgm:spPr/>
      <dgm:t>
        <a:bodyPr/>
        <a:lstStyle/>
        <a:p>
          <a:endParaRPr lang="en-US"/>
        </a:p>
      </dgm:t>
    </dgm:pt>
    <dgm:pt modelId="{5FC34D3A-C8D4-483C-8695-507470E74D50}">
      <dgm:prSet custT="1"/>
      <dgm:spPr/>
      <dgm:t>
        <a:bodyPr/>
        <a:lstStyle/>
        <a:p>
          <a:r>
            <a:rPr lang="en-US" sz="1600" b="1" dirty="0"/>
            <a:t>2020</a:t>
          </a:r>
        </a:p>
      </dgm:t>
    </dgm:pt>
    <dgm:pt modelId="{9978A89C-C2F1-4241-807C-13619E6D6376}" type="parTrans" cxnId="{277179CE-E2F5-4733-8D23-9E37CACB7B9E}">
      <dgm:prSet/>
      <dgm:spPr/>
      <dgm:t>
        <a:bodyPr/>
        <a:lstStyle/>
        <a:p>
          <a:endParaRPr lang="en-US"/>
        </a:p>
      </dgm:t>
    </dgm:pt>
    <dgm:pt modelId="{1DECF9F5-40C0-4379-BCCE-7BCAAD54807B}" type="sibTrans" cxnId="{277179CE-E2F5-4733-8D23-9E37CACB7B9E}">
      <dgm:prSet/>
      <dgm:spPr/>
      <dgm:t>
        <a:bodyPr/>
        <a:lstStyle/>
        <a:p>
          <a:endParaRPr lang="en-US"/>
        </a:p>
      </dgm:t>
    </dgm:pt>
    <dgm:pt modelId="{C057D6ED-8F49-42DC-B8A7-C07F68F0F734}">
      <dgm:prSet custT="1"/>
      <dgm:spPr/>
      <dgm:t>
        <a:bodyPr/>
        <a:lstStyle/>
        <a:p>
          <a:r>
            <a:rPr lang="en-US" sz="1800" b="1" dirty="0"/>
            <a:t>Community Resource Network </a:t>
          </a:r>
        </a:p>
        <a:p>
          <a:r>
            <a:rPr lang="en-US" sz="1400" b="1" dirty="0">
              <a:solidFill>
                <a:schemeClr val="accent1">
                  <a:lumMod val="75000"/>
                </a:schemeClr>
              </a:solidFill>
            </a:rPr>
            <a:t>QHN</a:t>
          </a:r>
        </a:p>
      </dgm:t>
    </dgm:pt>
    <dgm:pt modelId="{131D11D9-3030-4E3B-8F84-0108E6497B2A}" type="parTrans" cxnId="{FB0FA082-3950-4822-951F-05A1A9548F18}">
      <dgm:prSet/>
      <dgm:spPr/>
      <dgm:t>
        <a:bodyPr/>
        <a:lstStyle/>
        <a:p>
          <a:endParaRPr lang="en-US"/>
        </a:p>
      </dgm:t>
    </dgm:pt>
    <dgm:pt modelId="{6E885013-4246-43E1-A818-2251A99C8FD2}" type="sibTrans" cxnId="{FB0FA082-3950-4822-951F-05A1A9548F18}">
      <dgm:prSet/>
      <dgm:spPr/>
      <dgm:t>
        <a:bodyPr/>
        <a:lstStyle/>
        <a:p>
          <a:endParaRPr lang="en-US"/>
        </a:p>
      </dgm:t>
    </dgm:pt>
    <dgm:pt modelId="{566C4A8F-CE66-4FF5-AF11-6C385F74A275}">
      <dgm:prSet custT="1"/>
      <dgm:spPr/>
      <dgm:t>
        <a:bodyPr/>
        <a:lstStyle/>
        <a:p>
          <a:r>
            <a:rPr lang="en-US" sz="1800" b="1" dirty="0"/>
            <a:t>Food Bag Program </a:t>
          </a:r>
        </a:p>
        <a:p>
          <a:r>
            <a:rPr lang="en-US" sz="1400" b="1" dirty="0">
              <a:solidFill>
                <a:schemeClr val="accent1">
                  <a:lumMod val="75000"/>
                </a:schemeClr>
              </a:solidFill>
            </a:rPr>
            <a:t>Lift-Up</a:t>
          </a:r>
        </a:p>
      </dgm:t>
    </dgm:pt>
    <dgm:pt modelId="{375C5A5E-5F04-4FE8-98F8-795867C18A18}" type="parTrans" cxnId="{66E8CE3C-459F-4648-B4D7-5039298A0E92}">
      <dgm:prSet/>
      <dgm:spPr/>
      <dgm:t>
        <a:bodyPr/>
        <a:lstStyle/>
        <a:p>
          <a:endParaRPr lang="en-US"/>
        </a:p>
      </dgm:t>
    </dgm:pt>
    <dgm:pt modelId="{E74B8A5E-78D9-4E5B-86E1-203DE271581F}" type="sibTrans" cxnId="{66E8CE3C-459F-4648-B4D7-5039298A0E92}">
      <dgm:prSet/>
      <dgm:spPr/>
      <dgm:t>
        <a:bodyPr/>
        <a:lstStyle/>
        <a:p>
          <a:endParaRPr lang="en-US"/>
        </a:p>
      </dgm:t>
    </dgm:pt>
    <dgm:pt modelId="{9AC77E87-FC4D-4F04-889B-73358514DC0D}">
      <dgm:prSet custT="1"/>
      <dgm:spPr/>
      <dgm:t>
        <a:bodyPr/>
        <a:lstStyle/>
        <a:p>
          <a:r>
            <a:rPr lang="en-US" sz="1600" b="1" dirty="0"/>
            <a:t>2023</a:t>
          </a:r>
        </a:p>
      </dgm:t>
    </dgm:pt>
    <dgm:pt modelId="{B29F90F6-921F-42B9-A496-5D121F61821E}" type="parTrans" cxnId="{04774158-8FAB-47B4-A2EE-D3D3A7E958BE}">
      <dgm:prSet/>
      <dgm:spPr/>
      <dgm:t>
        <a:bodyPr/>
        <a:lstStyle/>
        <a:p>
          <a:endParaRPr lang="en-US"/>
        </a:p>
      </dgm:t>
    </dgm:pt>
    <dgm:pt modelId="{3A77AB9A-DF29-465E-A0A5-D4FA3D0C537F}" type="sibTrans" cxnId="{04774158-8FAB-47B4-A2EE-D3D3A7E958BE}">
      <dgm:prSet/>
      <dgm:spPr/>
      <dgm:t>
        <a:bodyPr/>
        <a:lstStyle/>
        <a:p>
          <a:endParaRPr lang="en-US"/>
        </a:p>
      </dgm:t>
    </dgm:pt>
    <dgm:pt modelId="{C2F0E5C9-2943-4A9B-872F-ECF6B159E9F4}">
      <dgm:prSet custT="1"/>
      <dgm:spPr/>
      <dgm:t>
        <a:bodyPr/>
        <a:lstStyle/>
        <a:p>
          <a:r>
            <a:rPr lang="en-US" sz="1800" b="1" dirty="0"/>
            <a:t>Clinics SDOH Screen &amp; EHR Incorporation</a:t>
          </a:r>
        </a:p>
      </dgm:t>
    </dgm:pt>
    <dgm:pt modelId="{8FBB852D-32B7-4273-9DE3-951F1CFE69EC}" type="parTrans" cxnId="{F7608388-5A1F-4FE9-96E5-520EA7B1F725}">
      <dgm:prSet/>
      <dgm:spPr/>
      <dgm:t>
        <a:bodyPr/>
        <a:lstStyle/>
        <a:p>
          <a:endParaRPr lang="en-US"/>
        </a:p>
      </dgm:t>
    </dgm:pt>
    <dgm:pt modelId="{1A62CB6F-38D7-44F2-AFAB-0C4382E3DA24}" type="sibTrans" cxnId="{F7608388-5A1F-4FE9-96E5-520EA7B1F725}">
      <dgm:prSet/>
      <dgm:spPr/>
      <dgm:t>
        <a:bodyPr/>
        <a:lstStyle/>
        <a:p>
          <a:endParaRPr lang="en-US"/>
        </a:p>
      </dgm:t>
    </dgm:pt>
    <dgm:pt modelId="{1CFCB8ED-C412-4704-A1D5-0FE1EA39A039}">
      <dgm:prSet custT="1"/>
      <dgm:spPr/>
      <dgm:t>
        <a:bodyPr/>
        <a:lstStyle/>
        <a:p>
          <a:r>
            <a:rPr lang="en-US" sz="1600" b="1" dirty="0"/>
            <a:t>2022</a:t>
          </a:r>
        </a:p>
      </dgm:t>
    </dgm:pt>
    <dgm:pt modelId="{5A396427-41F7-4D7C-86EC-44C59DE53262}" type="sibTrans" cxnId="{D6A45448-172B-4F51-B2D0-82A41854FD01}">
      <dgm:prSet/>
      <dgm:spPr/>
      <dgm:t>
        <a:bodyPr/>
        <a:lstStyle/>
        <a:p>
          <a:endParaRPr lang="en-US"/>
        </a:p>
      </dgm:t>
    </dgm:pt>
    <dgm:pt modelId="{11D65EE5-BE0C-4B12-AE2B-A9DCE426C801}" type="parTrans" cxnId="{D6A45448-172B-4F51-B2D0-82A41854FD01}">
      <dgm:prSet/>
      <dgm:spPr/>
      <dgm:t>
        <a:bodyPr/>
        <a:lstStyle/>
        <a:p>
          <a:endParaRPr lang="en-US"/>
        </a:p>
      </dgm:t>
    </dgm:pt>
    <dgm:pt modelId="{9845D52A-E054-4EB0-A5A3-32AE7DC6D645}">
      <dgm:prSet custT="1"/>
      <dgm:spPr/>
      <dgm:t>
        <a:bodyPr/>
        <a:lstStyle/>
        <a:p>
          <a:r>
            <a:rPr lang="en-US" sz="1600" b="1" dirty="0"/>
            <a:t>2022</a:t>
          </a:r>
        </a:p>
      </dgm:t>
    </dgm:pt>
    <dgm:pt modelId="{796364FD-7651-493A-AEE5-8DD45DF8EEAC}" type="sibTrans" cxnId="{B04C6215-C46D-4282-963F-02A26E25C8AB}">
      <dgm:prSet/>
      <dgm:spPr/>
      <dgm:t>
        <a:bodyPr/>
        <a:lstStyle/>
        <a:p>
          <a:endParaRPr lang="en-US"/>
        </a:p>
      </dgm:t>
    </dgm:pt>
    <dgm:pt modelId="{952EE001-86C3-4022-96EE-ABDB540B8A78}" type="parTrans" cxnId="{B04C6215-C46D-4282-963F-02A26E25C8AB}">
      <dgm:prSet/>
      <dgm:spPr/>
      <dgm:t>
        <a:bodyPr/>
        <a:lstStyle/>
        <a:p>
          <a:endParaRPr lang="en-US"/>
        </a:p>
      </dgm:t>
    </dgm:pt>
    <dgm:pt modelId="{0580C383-85A3-425E-A44E-5E7306FF943E}" type="pres">
      <dgm:prSet presAssocID="{08F627ED-A304-4697-8C44-18E45D3D2B1A}" presName="Name0" presStyleCnt="0">
        <dgm:presLayoutVars>
          <dgm:chMax/>
          <dgm:chPref/>
          <dgm:animLvl val="lvl"/>
        </dgm:presLayoutVars>
      </dgm:prSet>
      <dgm:spPr/>
    </dgm:pt>
    <dgm:pt modelId="{78B1F1D9-D4A1-4078-8320-A9F734DAF01D}" type="pres">
      <dgm:prSet presAssocID="{E5E4D699-C3CF-4415-B32C-A18B48AFE2A3}" presName="composite" presStyleCnt="0"/>
      <dgm:spPr/>
    </dgm:pt>
    <dgm:pt modelId="{556899F1-13C2-441E-879C-8B5F26234632}" type="pres">
      <dgm:prSet presAssocID="{E5E4D699-C3CF-4415-B32C-A18B48AFE2A3}" presName="Parent1" presStyleLbl="alignNode1" presStyleIdx="0" presStyleCnt="5" custScaleX="102095">
        <dgm:presLayoutVars>
          <dgm:chMax val="1"/>
          <dgm:chPref val="1"/>
          <dgm:bulletEnabled val="1"/>
        </dgm:presLayoutVars>
      </dgm:prSet>
      <dgm:spPr/>
    </dgm:pt>
    <dgm:pt modelId="{3F8C8DF1-69FF-4267-9807-429FE1F669A4}" type="pres">
      <dgm:prSet presAssocID="{E5E4D699-C3CF-4415-B32C-A18B48AFE2A3}" presName="Childtext1" presStyleLbl="revTx" presStyleIdx="0" presStyleCnt="5">
        <dgm:presLayoutVars>
          <dgm:chMax val="0"/>
          <dgm:chPref val="0"/>
          <dgm:bulletEnabled/>
        </dgm:presLayoutVars>
      </dgm:prSet>
      <dgm:spPr/>
    </dgm:pt>
    <dgm:pt modelId="{7CD542A5-A839-406E-A09D-761397CD34CA}" type="pres">
      <dgm:prSet presAssocID="{E5E4D699-C3CF-4415-B32C-A18B48AFE2A3}" presName="ConnectLine" presStyleLbl="sibTrans1D1" presStyleIdx="0" presStyleCnt="5"/>
      <dgm:spPr>
        <a:noFill/>
        <a:ln w="12700" cap="flat" cmpd="sng" algn="ctr">
          <a:solidFill>
            <a:schemeClr val="accent1">
              <a:hueOff val="0"/>
              <a:satOff val="0"/>
              <a:lumOff val="0"/>
              <a:alphaOff val="0"/>
            </a:schemeClr>
          </a:solidFill>
          <a:prstDash val="dash"/>
        </a:ln>
        <a:effectLst/>
      </dgm:spPr>
    </dgm:pt>
    <dgm:pt modelId="{8EAC9032-35F1-40A2-BA92-FC6DD5F3161F}" type="pres">
      <dgm:prSet presAssocID="{E5E4D699-C3CF-4415-B32C-A18B48AFE2A3}" presName="ConnectLineEnd" presStyleLbl="node1" presStyleIdx="0" presStyleCnt="5"/>
      <dgm:spPr/>
    </dgm:pt>
    <dgm:pt modelId="{CF11A881-B1B6-4E4B-9AB0-2514A9285EBA}" type="pres">
      <dgm:prSet presAssocID="{E5E4D699-C3CF-4415-B32C-A18B48AFE2A3}" presName="EmptyPane" presStyleCnt="0"/>
      <dgm:spPr/>
    </dgm:pt>
    <dgm:pt modelId="{0EDA1889-E3C7-4C7B-AA49-EF34A4D5D342}" type="pres">
      <dgm:prSet presAssocID="{61990FFE-20A5-4112-BACD-16BA28C36EBA}" presName="spaceBetweenRectangles" presStyleLbl="fgAcc1" presStyleIdx="0" presStyleCnt="4"/>
      <dgm:spPr/>
    </dgm:pt>
    <dgm:pt modelId="{AF022427-467C-44D2-B19C-073E877201DB}" type="pres">
      <dgm:prSet presAssocID="{5FC34D3A-C8D4-483C-8695-507470E74D50}" presName="composite" presStyleCnt="0"/>
      <dgm:spPr/>
    </dgm:pt>
    <dgm:pt modelId="{63AECF3B-25CA-476D-B7CA-904B4760CF3F}" type="pres">
      <dgm:prSet presAssocID="{5FC34D3A-C8D4-483C-8695-507470E74D50}" presName="Parent1" presStyleLbl="alignNode1" presStyleIdx="1" presStyleCnt="5" custScaleX="94870">
        <dgm:presLayoutVars>
          <dgm:chMax val="1"/>
          <dgm:chPref val="1"/>
          <dgm:bulletEnabled val="1"/>
        </dgm:presLayoutVars>
      </dgm:prSet>
      <dgm:spPr/>
    </dgm:pt>
    <dgm:pt modelId="{7197D426-886B-449E-A886-FD13F5E0AC97}" type="pres">
      <dgm:prSet presAssocID="{5FC34D3A-C8D4-483C-8695-507470E74D50}" presName="Childtext1" presStyleLbl="revTx" presStyleIdx="1" presStyleCnt="5">
        <dgm:presLayoutVars>
          <dgm:chMax val="0"/>
          <dgm:chPref val="0"/>
          <dgm:bulletEnabled/>
        </dgm:presLayoutVars>
      </dgm:prSet>
      <dgm:spPr/>
    </dgm:pt>
    <dgm:pt modelId="{B9D6C9D4-469A-4107-97AE-8C43EA5CB946}" type="pres">
      <dgm:prSet presAssocID="{5FC34D3A-C8D4-483C-8695-507470E74D50}" presName="ConnectLine" presStyleLbl="sibTrans1D1" presStyleIdx="1" presStyleCnt="5"/>
      <dgm:spPr>
        <a:noFill/>
        <a:ln w="12700" cap="flat" cmpd="sng" algn="ctr">
          <a:solidFill>
            <a:schemeClr val="accent1">
              <a:hueOff val="0"/>
              <a:satOff val="0"/>
              <a:lumOff val="0"/>
              <a:alphaOff val="0"/>
            </a:schemeClr>
          </a:solidFill>
          <a:prstDash val="dash"/>
        </a:ln>
        <a:effectLst/>
      </dgm:spPr>
    </dgm:pt>
    <dgm:pt modelId="{C1BEC2C0-22DD-44C4-AAFC-5C26B7685EF4}" type="pres">
      <dgm:prSet presAssocID="{5FC34D3A-C8D4-483C-8695-507470E74D50}" presName="ConnectLineEnd" presStyleLbl="node1" presStyleIdx="1" presStyleCnt="5"/>
      <dgm:spPr/>
    </dgm:pt>
    <dgm:pt modelId="{AC3D3D7F-40C6-4526-8B59-8E5946ACD3E0}" type="pres">
      <dgm:prSet presAssocID="{5FC34D3A-C8D4-483C-8695-507470E74D50}" presName="EmptyPane" presStyleCnt="0"/>
      <dgm:spPr/>
    </dgm:pt>
    <dgm:pt modelId="{1E3B17F3-BEE3-4918-AC1A-690DF45EE902}" type="pres">
      <dgm:prSet presAssocID="{1DECF9F5-40C0-4379-BCCE-7BCAAD54807B}" presName="spaceBetweenRectangles" presStyleLbl="fgAcc1" presStyleIdx="1" presStyleCnt="4"/>
      <dgm:spPr/>
    </dgm:pt>
    <dgm:pt modelId="{988D9AE4-A576-48FA-AA44-F6A6D893493D}" type="pres">
      <dgm:prSet presAssocID="{1CFCB8ED-C412-4704-A1D5-0FE1EA39A039}" presName="composite" presStyleCnt="0"/>
      <dgm:spPr/>
    </dgm:pt>
    <dgm:pt modelId="{99D1A42D-C249-4B33-921C-5BE376092C19}" type="pres">
      <dgm:prSet presAssocID="{1CFCB8ED-C412-4704-A1D5-0FE1EA39A039}" presName="Parent1" presStyleLbl="alignNode1" presStyleIdx="2" presStyleCnt="5">
        <dgm:presLayoutVars>
          <dgm:chMax val="1"/>
          <dgm:chPref val="1"/>
          <dgm:bulletEnabled val="1"/>
        </dgm:presLayoutVars>
      </dgm:prSet>
      <dgm:spPr/>
    </dgm:pt>
    <dgm:pt modelId="{70B5E9B9-E95F-4414-A75F-E1716B0D92DE}" type="pres">
      <dgm:prSet presAssocID="{1CFCB8ED-C412-4704-A1D5-0FE1EA39A039}" presName="Childtext1" presStyleLbl="revTx" presStyleIdx="2" presStyleCnt="5">
        <dgm:presLayoutVars>
          <dgm:chMax val="0"/>
          <dgm:chPref val="0"/>
          <dgm:bulletEnabled/>
        </dgm:presLayoutVars>
      </dgm:prSet>
      <dgm:spPr/>
    </dgm:pt>
    <dgm:pt modelId="{A1576675-EC3D-4E84-B84D-B2D0289FDD74}" type="pres">
      <dgm:prSet presAssocID="{1CFCB8ED-C412-4704-A1D5-0FE1EA39A039}" presName="ConnectLine" presStyleLbl="sibTrans1D1" presStyleIdx="2" presStyleCnt="5"/>
      <dgm:spPr>
        <a:noFill/>
        <a:ln w="12700" cap="flat" cmpd="sng" algn="ctr">
          <a:solidFill>
            <a:schemeClr val="accent1">
              <a:hueOff val="0"/>
              <a:satOff val="0"/>
              <a:lumOff val="0"/>
              <a:alphaOff val="0"/>
            </a:schemeClr>
          </a:solidFill>
          <a:prstDash val="dash"/>
        </a:ln>
        <a:effectLst/>
      </dgm:spPr>
    </dgm:pt>
    <dgm:pt modelId="{FE37FE45-089E-4E4D-92F7-D569A4667733}" type="pres">
      <dgm:prSet presAssocID="{1CFCB8ED-C412-4704-A1D5-0FE1EA39A039}" presName="ConnectLineEnd" presStyleLbl="node1" presStyleIdx="2" presStyleCnt="5"/>
      <dgm:spPr/>
    </dgm:pt>
    <dgm:pt modelId="{47FDD558-FEA9-488E-A02E-9EF9E515340E}" type="pres">
      <dgm:prSet presAssocID="{1CFCB8ED-C412-4704-A1D5-0FE1EA39A039}" presName="EmptyPane" presStyleCnt="0"/>
      <dgm:spPr/>
    </dgm:pt>
    <dgm:pt modelId="{882681F5-41E9-4867-BE3B-264821A2CC9E}" type="pres">
      <dgm:prSet presAssocID="{5A396427-41F7-4D7C-86EC-44C59DE53262}" presName="spaceBetweenRectangles" presStyleLbl="fgAcc1" presStyleIdx="2" presStyleCnt="4"/>
      <dgm:spPr/>
    </dgm:pt>
    <dgm:pt modelId="{D1770950-AE34-40D9-810A-BC109B39D24D}" type="pres">
      <dgm:prSet presAssocID="{9845D52A-E054-4EB0-A5A3-32AE7DC6D645}" presName="composite" presStyleCnt="0"/>
      <dgm:spPr/>
    </dgm:pt>
    <dgm:pt modelId="{BF256D98-0EB6-41C8-AEED-E83691475757}" type="pres">
      <dgm:prSet presAssocID="{9845D52A-E054-4EB0-A5A3-32AE7DC6D645}" presName="Parent1" presStyleLbl="alignNode1" presStyleIdx="3" presStyleCnt="5">
        <dgm:presLayoutVars>
          <dgm:chMax val="1"/>
          <dgm:chPref val="1"/>
          <dgm:bulletEnabled val="1"/>
        </dgm:presLayoutVars>
      </dgm:prSet>
      <dgm:spPr/>
    </dgm:pt>
    <dgm:pt modelId="{DEDEAEC8-775B-4A0E-BDF8-C0B5BC0821DF}" type="pres">
      <dgm:prSet presAssocID="{9845D52A-E054-4EB0-A5A3-32AE7DC6D645}" presName="Childtext1" presStyleLbl="revTx" presStyleIdx="3" presStyleCnt="5">
        <dgm:presLayoutVars>
          <dgm:chMax val="0"/>
          <dgm:chPref val="0"/>
          <dgm:bulletEnabled/>
        </dgm:presLayoutVars>
      </dgm:prSet>
      <dgm:spPr/>
    </dgm:pt>
    <dgm:pt modelId="{D59E0661-D3C3-4072-9F55-5F1D1C88A7C9}" type="pres">
      <dgm:prSet presAssocID="{9845D52A-E054-4EB0-A5A3-32AE7DC6D645}" presName="ConnectLine" presStyleLbl="sibTrans1D1" presStyleIdx="3" presStyleCnt="5"/>
      <dgm:spPr>
        <a:noFill/>
        <a:ln w="12700" cap="flat" cmpd="sng" algn="ctr">
          <a:solidFill>
            <a:schemeClr val="accent1">
              <a:hueOff val="0"/>
              <a:satOff val="0"/>
              <a:lumOff val="0"/>
              <a:alphaOff val="0"/>
            </a:schemeClr>
          </a:solidFill>
          <a:prstDash val="dash"/>
        </a:ln>
        <a:effectLst/>
      </dgm:spPr>
    </dgm:pt>
    <dgm:pt modelId="{4A753F44-E78B-4293-B0C7-6430408A43FA}" type="pres">
      <dgm:prSet presAssocID="{9845D52A-E054-4EB0-A5A3-32AE7DC6D645}" presName="ConnectLineEnd" presStyleLbl="node1" presStyleIdx="3" presStyleCnt="5"/>
      <dgm:spPr/>
    </dgm:pt>
    <dgm:pt modelId="{40AE410E-3FB3-4E51-8DE0-EDECFB7DA049}" type="pres">
      <dgm:prSet presAssocID="{9845D52A-E054-4EB0-A5A3-32AE7DC6D645}" presName="EmptyPane" presStyleCnt="0"/>
      <dgm:spPr/>
    </dgm:pt>
    <dgm:pt modelId="{601495B8-8CCC-4CA7-9BCE-B7441480B866}" type="pres">
      <dgm:prSet presAssocID="{796364FD-7651-493A-AEE5-8DD45DF8EEAC}" presName="spaceBetweenRectangles" presStyleLbl="fgAcc1" presStyleIdx="3" presStyleCnt="4"/>
      <dgm:spPr/>
    </dgm:pt>
    <dgm:pt modelId="{5B34DA1A-FC3A-4252-92D3-378DC0EC0FE5}" type="pres">
      <dgm:prSet presAssocID="{9AC77E87-FC4D-4F04-889B-73358514DC0D}" presName="composite" presStyleCnt="0"/>
      <dgm:spPr/>
    </dgm:pt>
    <dgm:pt modelId="{2167599F-F719-471E-A82D-5E79BEF908F2}" type="pres">
      <dgm:prSet presAssocID="{9AC77E87-FC4D-4F04-889B-73358514DC0D}" presName="Parent1" presStyleLbl="alignNode1" presStyleIdx="4" presStyleCnt="5">
        <dgm:presLayoutVars>
          <dgm:chMax val="1"/>
          <dgm:chPref val="1"/>
          <dgm:bulletEnabled val="1"/>
        </dgm:presLayoutVars>
      </dgm:prSet>
      <dgm:spPr/>
    </dgm:pt>
    <dgm:pt modelId="{BFDCC47A-3FE9-44B5-9256-8406C22486BA}" type="pres">
      <dgm:prSet presAssocID="{9AC77E87-FC4D-4F04-889B-73358514DC0D}" presName="Childtext1" presStyleLbl="revTx" presStyleIdx="4" presStyleCnt="5">
        <dgm:presLayoutVars>
          <dgm:chMax val="0"/>
          <dgm:chPref val="0"/>
          <dgm:bulletEnabled/>
        </dgm:presLayoutVars>
      </dgm:prSet>
      <dgm:spPr/>
    </dgm:pt>
    <dgm:pt modelId="{DF12EC0F-ABC1-486B-A916-C06438CBEF0F}" type="pres">
      <dgm:prSet presAssocID="{9AC77E87-FC4D-4F04-889B-73358514DC0D}" presName="ConnectLine" presStyleLbl="sibTrans1D1" presStyleIdx="4" presStyleCnt="5"/>
      <dgm:spPr>
        <a:noFill/>
        <a:ln w="12700" cap="flat" cmpd="sng" algn="ctr">
          <a:solidFill>
            <a:schemeClr val="accent1">
              <a:hueOff val="0"/>
              <a:satOff val="0"/>
              <a:lumOff val="0"/>
              <a:alphaOff val="0"/>
            </a:schemeClr>
          </a:solidFill>
          <a:prstDash val="dash"/>
        </a:ln>
        <a:effectLst/>
      </dgm:spPr>
    </dgm:pt>
    <dgm:pt modelId="{140BD0F3-FA93-4CE5-A91C-40B9CBAA8403}" type="pres">
      <dgm:prSet presAssocID="{9AC77E87-FC4D-4F04-889B-73358514DC0D}" presName="ConnectLineEnd" presStyleLbl="node1" presStyleIdx="4" presStyleCnt="5"/>
      <dgm:spPr/>
    </dgm:pt>
    <dgm:pt modelId="{D3810F1D-4B00-48FE-B4C9-510F3F52C1C3}" type="pres">
      <dgm:prSet presAssocID="{9AC77E87-FC4D-4F04-889B-73358514DC0D}" presName="EmptyPane" presStyleCnt="0"/>
      <dgm:spPr/>
    </dgm:pt>
  </dgm:ptLst>
  <dgm:cxnLst>
    <dgm:cxn modelId="{82C2E40D-9BC0-4ADA-915E-708000D2737D}" srcId="{E5E4D699-C3CF-4415-B32C-A18B48AFE2A3}" destId="{9DB38719-EEF9-4638-91CE-8E8C646CC524}" srcOrd="0" destOrd="0" parTransId="{2D70C797-29DD-498F-9D71-4F6A2362408D}" sibTransId="{B8EFC625-D79E-4B16-A077-46ABEB1913DC}"/>
    <dgm:cxn modelId="{6E1E710E-5FCE-4A3A-BCC2-57EE88D2B611}" type="presOf" srcId="{9845D52A-E054-4EB0-A5A3-32AE7DC6D645}" destId="{BF256D98-0EB6-41C8-AEED-E83691475757}" srcOrd="0" destOrd="0" presId="urn:microsoft.com/office/officeart/2016/7/layout/HexagonTimeline"/>
    <dgm:cxn modelId="{B04C6215-C46D-4282-963F-02A26E25C8AB}" srcId="{08F627ED-A304-4697-8C44-18E45D3D2B1A}" destId="{9845D52A-E054-4EB0-A5A3-32AE7DC6D645}" srcOrd="3" destOrd="0" parTransId="{952EE001-86C3-4022-96EE-ABDB540B8A78}" sibTransId="{796364FD-7651-493A-AEE5-8DD45DF8EEAC}"/>
    <dgm:cxn modelId="{0BBE1328-2BDE-48E8-8607-729E9AD5CC15}" type="presOf" srcId="{9DB38719-EEF9-4638-91CE-8E8C646CC524}" destId="{3F8C8DF1-69FF-4267-9807-429FE1F669A4}" srcOrd="0" destOrd="0" presId="urn:microsoft.com/office/officeart/2016/7/layout/HexagonTimeline"/>
    <dgm:cxn modelId="{BD204A29-3AE9-4D43-8D20-E6691DA3D10E}" type="presOf" srcId="{566C4A8F-CE66-4FF5-AF11-6C385F74A275}" destId="{DEDEAEC8-775B-4A0E-BDF8-C0B5BC0821DF}" srcOrd="0" destOrd="0" presId="urn:microsoft.com/office/officeart/2016/7/layout/HexagonTimeline"/>
    <dgm:cxn modelId="{C5D8602B-517E-43E4-BD3A-FC1FECDD1246}" type="presOf" srcId="{08F627ED-A304-4697-8C44-18E45D3D2B1A}" destId="{0580C383-85A3-425E-A44E-5E7306FF943E}" srcOrd="0" destOrd="0" presId="urn:microsoft.com/office/officeart/2016/7/layout/HexagonTimeline"/>
    <dgm:cxn modelId="{66E8CE3C-459F-4648-B4D7-5039298A0E92}" srcId="{9845D52A-E054-4EB0-A5A3-32AE7DC6D645}" destId="{566C4A8F-CE66-4FF5-AF11-6C385F74A275}" srcOrd="0" destOrd="0" parTransId="{375C5A5E-5F04-4FE8-98F8-795867C18A18}" sibTransId="{E74B8A5E-78D9-4E5B-86E1-203DE271581F}"/>
    <dgm:cxn modelId="{6D67163F-4880-4E0E-B95A-F0DDE2AB3673}" type="presOf" srcId="{C2F0E5C9-2943-4A9B-872F-ECF6B159E9F4}" destId="{BFDCC47A-3FE9-44B5-9256-8406C22486BA}" srcOrd="0" destOrd="0" presId="urn:microsoft.com/office/officeart/2016/7/layout/HexagonTimeline"/>
    <dgm:cxn modelId="{D6A45448-172B-4F51-B2D0-82A41854FD01}" srcId="{08F627ED-A304-4697-8C44-18E45D3D2B1A}" destId="{1CFCB8ED-C412-4704-A1D5-0FE1EA39A039}" srcOrd="2" destOrd="0" parTransId="{11D65EE5-BE0C-4B12-AE2B-A9DCE426C801}" sibTransId="{5A396427-41F7-4D7C-86EC-44C59DE53262}"/>
    <dgm:cxn modelId="{04774158-8FAB-47B4-A2EE-D3D3A7E958BE}" srcId="{08F627ED-A304-4697-8C44-18E45D3D2B1A}" destId="{9AC77E87-FC4D-4F04-889B-73358514DC0D}" srcOrd="4" destOrd="0" parTransId="{B29F90F6-921F-42B9-A496-5D121F61821E}" sibTransId="{3A77AB9A-DF29-465E-A0A5-D4FA3D0C537F}"/>
    <dgm:cxn modelId="{FF79A57F-A2E9-483E-AD10-5F90BB6D9BFF}" type="presOf" srcId="{5FC34D3A-C8D4-483C-8695-507470E74D50}" destId="{63AECF3B-25CA-476D-B7CA-904B4760CF3F}" srcOrd="0" destOrd="0" presId="urn:microsoft.com/office/officeart/2016/7/layout/HexagonTimeline"/>
    <dgm:cxn modelId="{FB0FA082-3950-4822-951F-05A1A9548F18}" srcId="{5FC34D3A-C8D4-483C-8695-507470E74D50}" destId="{C057D6ED-8F49-42DC-B8A7-C07F68F0F734}" srcOrd="0" destOrd="0" parTransId="{131D11D9-3030-4E3B-8F84-0108E6497B2A}" sibTransId="{6E885013-4246-43E1-A818-2251A99C8FD2}"/>
    <dgm:cxn modelId="{F7608388-5A1F-4FE9-96E5-520EA7B1F725}" srcId="{9AC77E87-FC4D-4F04-889B-73358514DC0D}" destId="{C2F0E5C9-2943-4A9B-872F-ECF6B159E9F4}" srcOrd="0" destOrd="0" parTransId="{8FBB852D-32B7-4273-9DE3-951F1CFE69EC}" sibTransId="{1A62CB6F-38D7-44F2-AFAB-0C4382E3DA24}"/>
    <dgm:cxn modelId="{A6BB1BBC-671E-4B35-937E-DD6E947B3158}" type="presOf" srcId="{C057D6ED-8F49-42DC-B8A7-C07F68F0F734}" destId="{7197D426-886B-449E-A886-FD13F5E0AC97}" srcOrd="0" destOrd="0" presId="urn:microsoft.com/office/officeart/2016/7/layout/HexagonTimeline"/>
    <dgm:cxn modelId="{EBF452CA-3471-43AB-ACE9-A8D1E3C66270}" type="presOf" srcId="{E5E4D699-C3CF-4415-B32C-A18B48AFE2A3}" destId="{556899F1-13C2-441E-879C-8B5F26234632}" srcOrd="0" destOrd="0" presId="urn:microsoft.com/office/officeart/2016/7/layout/HexagonTimeline"/>
    <dgm:cxn modelId="{38E404CB-5DA6-4ECD-A9CA-7CB8668A8274}" type="presOf" srcId="{1CFCB8ED-C412-4704-A1D5-0FE1EA39A039}" destId="{99D1A42D-C249-4B33-921C-5BE376092C19}" srcOrd="0" destOrd="0" presId="urn:microsoft.com/office/officeart/2016/7/layout/HexagonTimeline"/>
    <dgm:cxn modelId="{277179CE-E2F5-4733-8D23-9E37CACB7B9E}" srcId="{08F627ED-A304-4697-8C44-18E45D3D2B1A}" destId="{5FC34D3A-C8D4-483C-8695-507470E74D50}" srcOrd="1" destOrd="0" parTransId="{9978A89C-C2F1-4241-807C-13619E6D6376}" sibTransId="{1DECF9F5-40C0-4379-BCCE-7BCAAD54807B}"/>
    <dgm:cxn modelId="{D83265D3-E692-4137-90D3-748CD191DC94}" type="presOf" srcId="{9AC77E87-FC4D-4F04-889B-73358514DC0D}" destId="{2167599F-F719-471E-A82D-5E79BEF908F2}" srcOrd="0" destOrd="0" presId="urn:microsoft.com/office/officeart/2016/7/layout/HexagonTimeline"/>
    <dgm:cxn modelId="{A2DF84EA-DA42-4F03-BD6F-8E8D9966CB10}" srcId="{08F627ED-A304-4697-8C44-18E45D3D2B1A}" destId="{E5E4D699-C3CF-4415-B32C-A18B48AFE2A3}" srcOrd="0" destOrd="0" parTransId="{C7C70553-EB1A-4554-849D-8153CC4AFCEB}" sibTransId="{61990FFE-20A5-4112-BACD-16BA28C36EBA}"/>
    <dgm:cxn modelId="{F6B66A9F-F428-4AD7-99F8-E293C148ADA4}" type="presParOf" srcId="{0580C383-85A3-425E-A44E-5E7306FF943E}" destId="{78B1F1D9-D4A1-4078-8320-A9F734DAF01D}" srcOrd="0" destOrd="0" presId="urn:microsoft.com/office/officeart/2016/7/layout/HexagonTimeline"/>
    <dgm:cxn modelId="{F8D9346E-E7B0-4A3E-A3E5-66D91A5BB4EF}" type="presParOf" srcId="{78B1F1D9-D4A1-4078-8320-A9F734DAF01D}" destId="{556899F1-13C2-441E-879C-8B5F26234632}" srcOrd="0" destOrd="0" presId="urn:microsoft.com/office/officeart/2016/7/layout/HexagonTimeline"/>
    <dgm:cxn modelId="{1F4BFCED-49A0-470B-807C-94766C1A6E88}" type="presParOf" srcId="{78B1F1D9-D4A1-4078-8320-A9F734DAF01D}" destId="{3F8C8DF1-69FF-4267-9807-429FE1F669A4}" srcOrd="1" destOrd="0" presId="urn:microsoft.com/office/officeart/2016/7/layout/HexagonTimeline"/>
    <dgm:cxn modelId="{453F1C98-FCC0-488D-9610-0BEFFADC7BBD}" type="presParOf" srcId="{78B1F1D9-D4A1-4078-8320-A9F734DAF01D}" destId="{7CD542A5-A839-406E-A09D-761397CD34CA}" srcOrd="2" destOrd="0" presId="urn:microsoft.com/office/officeart/2016/7/layout/HexagonTimeline"/>
    <dgm:cxn modelId="{1D60F2B8-EC42-4898-9347-2E9FEA726633}" type="presParOf" srcId="{78B1F1D9-D4A1-4078-8320-A9F734DAF01D}" destId="{8EAC9032-35F1-40A2-BA92-FC6DD5F3161F}" srcOrd="3" destOrd="0" presId="urn:microsoft.com/office/officeart/2016/7/layout/HexagonTimeline"/>
    <dgm:cxn modelId="{0C4C8501-E8D0-4411-8A38-A7BBFDB0E499}" type="presParOf" srcId="{78B1F1D9-D4A1-4078-8320-A9F734DAF01D}" destId="{CF11A881-B1B6-4E4B-9AB0-2514A9285EBA}" srcOrd="4" destOrd="0" presId="urn:microsoft.com/office/officeart/2016/7/layout/HexagonTimeline"/>
    <dgm:cxn modelId="{1070EAB3-C0F2-4158-9934-A96BE7D30CD9}" type="presParOf" srcId="{0580C383-85A3-425E-A44E-5E7306FF943E}" destId="{0EDA1889-E3C7-4C7B-AA49-EF34A4D5D342}" srcOrd="1" destOrd="0" presId="urn:microsoft.com/office/officeart/2016/7/layout/HexagonTimeline"/>
    <dgm:cxn modelId="{FFEB116A-0DE3-4720-BD99-8ABC77BD1C02}" type="presParOf" srcId="{0580C383-85A3-425E-A44E-5E7306FF943E}" destId="{AF022427-467C-44D2-B19C-073E877201DB}" srcOrd="2" destOrd="0" presId="urn:microsoft.com/office/officeart/2016/7/layout/HexagonTimeline"/>
    <dgm:cxn modelId="{9EF28E46-6E27-4C18-BDF8-0BFCC94FA57E}" type="presParOf" srcId="{AF022427-467C-44D2-B19C-073E877201DB}" destId="{63AECF3B-25CA-476D-B7CA-904B4760CF3F}" srcOrd="0" destOrd="0" presId="urn:microsoft.com/office/officeart/2016/7/layout/HexagonTimeline"/>
    <dgm:cxn modelId="{E6ED1BB3-E46F-42D9-9458-24DED11FEC07}" type="presParOf" srcId="{AF022427-467C-44D2-B19C-073E877201DB}" destId="{7197D426-886B-449E-A886-FD13F5E0AC97}" srcOrd="1" destOrd="0" presId="urn:microsoft.com/office/officeart/2016/7/layout/HexagonTimeline"/>
    <dgm:cxn modelId="{FECFBD0C-B248-4FB1-86E5-D192B987C2F5}" type="presParOf" srcId="{AF022427-467C-44D2-B19C-073E877201DB}" destId="{B9D6C9D4-469A-4107-97AE-8C43EA5CB946}" srcOrd="2" destOrd="0" presId="urn:microsoft.com/office/officeart/2016/7/layout/HexagonTimeline"/>
    <dgm:cxn modelId="{B645B247-C944-4B53-A533-FC70B88844CA}" type="presParOf" srcId="{AF022427-467C-44D2-B19C-073E877201DB}" destId="{C1BEC2C0-22DD-44C4-AAFC-5C26B7685EF4}" srcOrd="3" destOrd="0" presId="urn:microsoft.com/office/officeart/2016/7/layout/HexagonTimeline"/>
    <dgm:cxn modelId="{EFEB0104-9BE6-4BE6-8CA4-080E4EC1D796}" type="presParOf" srcId="{AF022427-467C-44D2-B19C-073E877201DB}" destId="{AC3D3D7F-40C6-4526-8B59-8E5946ACD3E0}" srcOrd="4" destOrd="0" presId="urn:microsoft.com/office/officeart/2016/7/layout/HexagonTimeline"/>
    <dgm:cxn modelId="{30813E9F-92FE-457F-A798-34AED8C14747}" type="presParOf" srcId="{0580C383-85A3-425E-A44E-5E7306FF943E}" destId="{1E3B17F3-BEE3-4918-AC1A-690DF45EE902}" srcOrd="3" destOrd="0" presId="urn:microsoft.com/office/officeart/2016/7/layout/HexagonTimeline"/>
    <dgm:cxn modelId="{A25B9A93-9ED8-4A7E-B820-75991640DD00}" type="presParOf" srcId="{0580C383-85A3-425E-A44E-5E7306FF943E}" destId="{988D9AE4-A576-48FA-AA44-F6A6D893493D}" srcOrd="4" destOrd="0" presId="urn:microsoft.com/office/officeart/2016/7/layout/HexagonTimeline"/>
    <dgm:cxn modelId="{88082B15-03D3-46FF-97E3-DA55ED465B50}" type="presParOf" srcId="{988D9AE4-A576-48FA-AA44-F6A6D893493D}" destId="{99D1A42D-C249-4B33-921C-5BE376092C19}" srcOrd="0" destOrd="0" presId="urn:microsoft.com/office/officeart/2016/7/layout/HexagonTimeline"/>
    <dgm:cxn modelId="{B63B5CD3-A734-46E4-A37A-90BC7A86A716}" type="presParOf" srcId="{988D9AE4-A576-48FA-AA44-F6A6D893493D}" destId="{70B5E9B9-E95F-4414-A75F-E1716B0D92DE}" srcOrd="1" destOrd="0" presId="urn:microsoft.com/office/officeart/2016/7/layout/HexagonTimeline"/>
    <dgm:cxn modelId="{1D321DD6-29BD-4DDE-BDF8-66FE21F8AEA5}" type="presParOf" srcId="{988D9AE4-A576-48FA-AA44-F6A6D893493D}" destId="{A1576675-EC3D-4E84-B84D-B2D0289FDD74}" srcOrd="2" destOrd="0" presId="urn:microsoft.com/office/officeart/2016/7/layout/HexagonTimeline"/>
    <dgm:cxn modelId="{67B5B781-CD45-45DA-A15E-4A386BA6DB17}" type="presParOf" srcId="{988D9AE4-A576-48FA-AA44-F6A6D893493D}" destId="{FE37FE45-089E-4E4D-92F7-D569A4667733}" srcOrd="3" destOrd="0" presId="urn:microsoft.com/office/officeart/2016/7/layout/HexagonTimeline"/>
    <dgm:cxn modelId="{8119A6DE-7FF6-4A13-BEEC-1BF9BD3E4FAE}" type="presParOf" srcId="{988D9AE4-A576-48FA-AA44-F6A6D893493D}" destId="{47FDD558-FEA9-488E-A02E-9EF9E515340E}" srcOrd="4" destOrd="0" presId="urn:microsoft.com/office/officeart/2016/7/layout/HexagonTimeline"/>
    <dgm:cxn modelId="{08ADAE25-571F-474F-A015-37CB77E1A89A}" type="presParOf" srcId="{0580C383-85A3-425E-A44E-5E7306FF943E}" destId="{882681F5-41E9-4867-BE3B-264821A2CC9E}" srcOrd="5" destOrd="0" presId="urn:microsoft.com/office/officeart/2016/7/layout/HexagonTimeline"/>
    <dgm:cxn modelId="{BFE8FC82-748F-4007-B16A-8ADD470E5CE8}" type="presParOf" srcId="{0580C383-85A3-425E-A44E-5E7306FF943E}" destId="{D1770950-AE34-40D9-810A-BC109B39D24D}" srcOrd="6" destOrd="0" presId="urn:microsoft.com/office/officeart/2016/7/layout/HexagonTimeline"/>
    <dgm:cxn modelId="{DFBD7509-815F-4FB8-A809-02375B172794}" type="presParOf" srcId="{D1770950-AE34-40D9-810A-BC109B39D24D}" destId="{BF256D98-0EB6-41C8-AEED-E83691475757}" srcOrd="0" destOrd="0" presId="urn:microsoft.com/office/officeart/2016/7/layout/HexagonTimeline"/>
    <dgm:cxn modelId="{0C3DD67A-9FDC-4E90-B290-3282E9CF1422}" type="presParOf" srcId="{D1770950-AE34-40D9-810A-BC109B39D24D}" destId="{DEDEAEC8-775B-4A0E-BDF8-C0B5BC0821DF}" srcOrd="1" destOrd="0" presId="urn:microsoft.com/office/officeart/2016/7/layout/HexagonTimeline"/>
    <dgm:cxn modelId="{DE943765-9F2B-414A-B8D6-82E9446F1B9C}" type="presParOf" srcId="{D1770950-AE34-40D9-810A-BC109B39D24D}" destId="{D59E0661-D3C3-4072-9F55-5F1D1C88A7C9}" srcOrd="2" destOrd="0" presId="urn:microsoft.com/office/officeart/2016/7/layout/HexagonTimeline"/>
    <dgm:cxn modelId="{8BCF504B-2DB1-409E-91C5-1930DC978596}" type="presParOf" srcId="{D1770950-AE34-40D9-810A-BC109B39D24D}" destId="{4A753F44-E78B-4293-B0C7-6430408A43FA}" srcOrd="3" destOrd="0" presId="urn:microsoft.com/office/officeart/2016/7/layout/HexagonTimeline"/>
    <dgm:cxn modelId="{D5E0E930-6D1D-4CA3-9410-1B7166E1ECE6}" type="presParOf" srcId="{D1770950-AE34-40D9-810A-BC109B39D24D}" destId="{40AE410E-3FB3-4E51-8DE0-EDECFB7DA049}" srcOrd="4" destOrd="0" presId="urn:microsoft.com/office/officeart/2016/7/layout/HexagonTimeline"/>
    <dgm:cxn modelId="{91F94770-C15E-4938-B10F-2A7CBA135758}" type="presParOf" srcId="{0580C383-85A3-425E-A44E-5E7306FF943E}" destId="{601495B8-8CCC-4CA7-9BCE-B7441480B866}" srcOrd="7" destOrd="0" presId="urn:microsoft.com/office/officeart/2016/7/layout/HexagonTimeline"/>
    <dgm:cxn modelId="{D2F630C4-800F-4F2C-96C2-5FAC8C3DDA3F}" type="presParOf" srcId="{0580C383-85A3-425E-A44E-5E7306FF943E}" destId="{5B34DA1A-FC3A-4252-92D3-378DC0EC0FE5}" srcOrd="8" destOrd="0" presId="urn:microsoft.com/office/officeart/2016/7/layout/HexagonTimeline"/>
    <dgm:cxn modelId="{42E56619-0899-4F93-AA04-6B89D6E75EE2}" type="presParOf" srcId="{5B34DA1A-FC3A-4252-92D3-378DC0EC0FE5}" destId="{2167599F-F719-471E-A82D-5E79BEF908F2}" srcOrd="0" destOrd="0" presId="urn:microsoft.com/office/officeart/2016/7/layout/HexagonTimeline"/>
    <dgm:cxn modelId="{CC8BB429-1C1D-41D0-9C32-118F0D311091}" type="presParOf" srcId="{5B34DA1A-FC3A-4252-92D3-378DC0EC0FE5}" destId="{BFDCC47A-3FE9-44B5-9256-8406C22486BA}" srcOrd="1" destOrd="0" presId="urn:microsoft.com/office/officeart/2016/7/layout/HexagonTimeline"/>
    <dgm:cxn modelId="{4363C672-AA2C-4885-821C-BF5619A95076}" type="presParOf" srcId="{5B34DA1A-FC3A-4252-92D3-378DC0EC0FE5}" destId="{DF12EC0F-ABC1-486B-A916-C06438CBEF0F}" srcOrd="2" destOrd="0" presId="urn:microsoft.com/office/officeart/2016/7/layout/HexagonTimeline"/>
    <dgm:cxn modelId="{F95F8B9A-6966-4FC1-9D25-C6B1B1EDE017}" type="presParOf" srcId="{5B34DA1A-FC3A-4252-92D3-378DC0EC0FE5}" destId="{140BD0F3-FA93-4CE5-A91C-40B9CBAA8403}" srcOrd="3" destOrd="0" presId="urn:microsoft.com/office/officeart/2016/7/layout/HexagonTimeline"/>
    <dgm:cxn modelId="{C6E7CA53-3FC8-438D-A502-77876C4B69E0}" type="presParOf" srcId="{5B34DA1A-FC3A-4252-92D3-378DC0EC0FE5}" destId="{D3810F1D-4B00-48FE-B4C9-510F3F52C1C3}"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899F1-13C2-441E-879C-8B5F26234632}">
      <dsp:nvSpPr>
        <dsp:cNvPr id="0" name=""/>
        <dsp:cNvSpPr/>
      </dsp:nvSpPr>
      <dsp:spPr>
        <a:xfrm>
          <a:off x="290458" y="1639269"/>
          <a:ext cx="1487418" cy="44707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1" kern="1200" dirty="0"/>
            <a:t>2019</a:t>
          </a:r>
        </a:p>
      </dsp:txBody>
      <dsp:txXfrm>
        <a:off x="290458" y="1639269"/>
        <a:ext cx="1398003" cy="447073"/>
      </dsp:txXfrm>
    </dsp:sp>
    <dsp:sp modelId="{3F8C8DF1-69FF-4267-9807-429FE1F669A4}">
      <dsp:nvSpPr>
        <dsp:cNvPr id="0" name=""/>
        <dsp:cNvSpPr/>
      </dsp:nvSpPr>
      <dsp:spPr>
        <a:xfrm>
          <a:off x="1238" y="0"/>
          <a:ext cx="2065858" cy="119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b="1" kern="1200" dirty="0"/>
            <a:t>GRH Implements AHCM Screener</a:t>
          </a:r>
        </a:p>
        <a:p>
          <a:pPr marL="0" lvl="0" indent="0" algn="ctr" defTabSz="800100">
            <a:lnSpc>
              <a:spcPct val="90000"/>
            </a:lnSpc>
            <a:spcBef>
              <a:spcPct val="0"/>
            </a:spcBef>
            <a:spcAft>
              <a:spcPct val="35000"/>
            </a:spcAft>
            <a:buNone/>
          </a:pPr>
          <a:r>
            <a:rPr lang="en-US" sz="1400" b="1" kern="1200" dirty="0">
              <a:solidFill>
                <a:schemeClr val="accent1">
                  <a:lumMod val="75000"/>
                </a:schemeClr>
              </a:solidFill>
            </a:rPr>
            <a:t>RMHP/WMRHA</a:t>
          </a:r>
        </a:p>
      </dsp:txBody>
      <dsp:txXfrm>
        <a:off x="1238" y="0"/>
        <a:ext cx="2065858" cy="1192195"/>
      </dsp:txXfrm>
    </dsp:sp>
    <dsp:sp modelId="{0EDA1889-E3C7-4C7B-AA49-EF34A4D5D342}">
      <dsp:nvSpPr>
        <dsp:cNvPr id="0" name=""/>
        <dsp:cNvSpPr/>
      </dsp:nvSpPr>
      <dsp:spPr>
        <a:xfrm>
          <a:off x="1777876" y="1862806"/>
          <a:ext cx="557973" cy="0"/>
        </a:xfrm>
        <a:custGeom>
          <a:avLst/>
          <a:gdLst/>
          <a:ahLst/>
          <a:cxnLst/>
          <a:rect l="0" t="0" r="0" b="0"/>
          <a:pathLst>
            <a:path>
              <a:moveTo>
                <a:pt x="0" y="0"/>
              </a:moveTo>
              <a:lnTo>
                <a:pt x="557973"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D542A5-A839-406E-A09D-761397CD34CA}">
      <dsp:nvSpPr>
        <dsp:cNvPr id="0" name=""/>
        <dsp:cNvSpPr/>
      </dsp:nvSpPr>
      <dsp:spPr>
        <a:xfrm>
          <a:off x="1034167" y="1266708"/>
          <a:ext cx="0" cy="3725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EAC9032-35F1-40A2-BA92-FC6DD5F3161F}">
      <dsp:nvSpPr>
        <dsp:cNvPr id="0" name=""/>
        <dsp:cNvSpPr/>
      </dsp:nvSpPr>
      <dsp:spPr>
        <a:xfrm>
          <a:off x="996130" y="1192195"/>
          <a:ext cx="76073" cy="745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3AECF3B-25CA-476D-B7CA-904B4760CF3F}">
      <dsp:nvSpPr>
        <dsp:cNvPr id="0" name=""/>
        <dsp:cNvSpPr/>
      </dsp:nvSpPr>
      <dsp:spPr>
        <a:xfrm>
          <a:off x="2335849" y="1639269"/>
          <a:ext cx="1382157" cy="447073"/>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1" kern="1200" dirty="0"/>
            <a:t>2020</a:t>
          </a:r>
        </a:p>
      </dsp:txBody>
      <dsp:txXfrm>
        <a:off x="2510638" y="1695806"/>
        <a:ext cx="1032579" cy="333999"/>
      </dsp:txXfrm>
    </dsp:sp>
    <dsp:sp modelId="{7197D426-886B-449E-A886-FD13F5E0AC97}">
      <dsp:nvSpPr>
        <dsp:cNvPr id="0" name=""/>
        <dsp:cNvSpPr/>
      </dsp:nvSpPr>
      <dsp:spPr>
        <a:xfrm>
          <a:off x="2067096" y="2533416"/>
          <a:ext cx="1919663" cy="119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b="1" kern="1200" dirty="0"/>
            <a:t>Community Resource Network </a:t>
          </a:r>
        </a:p>
        <a:p>
          <a:pPr marL="0" lvl="0" indent="0" algn="ctr" defTabSz="800100">
            <a:lnSpc>
              <a:spcPct val="90000"/>
            </a:lnSpc>
            <a:spcBef>
              <a:spcPct val="0"/>
            </a:spcBef>
            <a:spcAft>
              <a:spcPct val="35000"/>
            </a:spcAft>
            <a:buNone/>
          </a:pPr>
          <a:r>
            <a:rPr lang="en-US" sz="1400" b="1" kern="1200" dirty="0">
              <a:solidFill>
                <a:schemeClr val="accent1">
                  <a:lumMod val="75000"/>
                </a:schemeClr>
              </a:solidFill>
            </a:rPr>
            <a:t>QHN</a:t>
          </a:r>
        </a:p>
      </dsp:txBody>
      <dsp:txXfrm>
        <a:off x="2067096" y="2533416"/>
        <a:ext cx="1919663" cy="1192195"/>
      </dsp:txXfrm>
    </dsp:sp>
    <dsp:sp modelId="{1E3B17F3-BEE3-4918-AC1A-690DF45EE902}">
      <dsp:nvSpPr>
        <dsp:cNvPr id="0" name=""/>
        <dsp:cNvSpPr/>
      </dsp:nvSpPr>
      <dsp:spPr>
        <a:xfrm>
          <a:off x="3718007" y="1862806"/>
          <a:ext cx="552038" cy="0"/>
        </a:xfrm>
        <a:custGeom>
          <a:avLst/>
          <a:gdLst/>
          <a:ahLst/>
          <a:cxnLst/>
          <a:rect l="0" t="0" r="0" b="0"/>
          <a:pathLst>
            <a:path>
              <a:moveTo>
                <a:pt x="0" y="0"/>
              </a:moveTo>
              <a:lnTo>
                <a:pt x="552038"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6C9D4-469A-4107-97AE-8C43EA5CB946}">
      <dsp:nvSpPr>
        <dsp:cNvPr id="0" name=""/>
        <dsp:cNvSpPr/>
      </dsp:nvSpPr>
      <dsp:spPr>
        <a:xfrm>
          <a:off x="3026928" y="2086342"/>
          <a:ext cx="0" cy="3725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C1BEC2C0-22DD-44C4-AAFC-5C26B7685EF4}">
      <dsp:nvSpPr>
        <dsp:cNvPr id="0" name=""/>
        <dsp:cNvSpPr/>
      </dsp:nvSpPr>
      <dsp:spPr>
        <a:xfrm>
          <a:off x="2991583" y="2458903"/>
          <a:ext cx="70689" cy="745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9D1A42D-C249-4B33-921C-5BE376092C19}">
      <dsp:nvSpPr>
        <dsp:cNvPr id="0" name=""/>
        <dsp:cNvSpPr/>
      </dsp:nvSpPr>
      <dsp:spPr>
        <a:xfrm>
          <a:off x="4270045" y="1639269"/>
          <a:ext cx="1456896" cy="447073"/>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1" kern="1200" dirty="0"/>
            <a:t>2022</a:t>
          </a:r>
        </a:p>
      </dsp:txBody>
      <dsp:txXfrm>
        <a:off x="4451063" y="1694817"/>
        <a:ext cx="1094860" cy="335977"/>
      </dsp:txXfrm>
    </dsp:sp>
    <dsp:sp modelId="{70B5E9B9-E95F-4414-A75F-E1716B0D92DE}">
      <dsp:nvSpPr>
        <dsp:cNvPr id="0" name=""/>
        <dsp:cNvSpPr/>
      </dsp:nvSpPr>
      <dsp:spPr>
        <a:xfrm>
          <a:off x="3986760" y="0"/>
          <a:ext cx="2023467" cy="1192195"/>
        </a:xfrm>
        <a:prstGeom prst="rect">
          <a:avLst/>
        </a:prstGeom>
        <a:noFill/>
        <a:ln>
          <a:noFill/>
        </a:ln>
        <a:effectLst/>
      </dsp:spPr>
      <dsp:style>
        <a:lnRef idx="0">
          <a:scrgbClr r="0" g="0" b="0"/>
        </a:lnRef>
        <a:fillRef idx="0">
          <a:scrgbClr r="0" g="0" b="0"/>
        </a:fillRef>
        <a:effectRef idx="0">
          <a:scrgbClr r="0" g="0" b="0"/>
        </a:effectRef>
        <a:fontRef idx="minor"/>
      </dsp:style>
    </dsp:sp>
    <dsp:sp modelId="{882681F5-41E9-4867-BE3B-264821A2CC9E}">
      <dsp:nvSpPr>
        <dsp:cNvPr id="0" name=""/>
        <dsp:cNvSpPr/>
      </dsp:nvSpPr>
      <dsp:spPr>
        <a:xfrm>
          <a:off x="5726942" y="1862806"/>
          <a:ext cx="566570" cy="0"/>
        </a:xfrm>
        <a:custGeom>
          <a:avLst/>
          <a:gdLst/>
          <a:ahLst/>
          <a:cxnLst/>
          <a:rect l="0" t="0" r="0" b="0"/>
          <a:pathLst>
            <a:path>
              <a:moveTo>
                <a:pt x="0" y="0"/>
              </a:moveTo>
              <a:lnTo>
                <a:pt x="56657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576675-EC3D-4E84-B84D-B2D0289FDD74}">
      <dsp:nvSpPr>
        <dsp:cNvPr id="0" name=""/>
        <dsp:cNvSpPr/>
      </dsp:nvSpPr>
      <dsp:spPr>
        <a:xfrm>
          <a:off x="4998493" y="1266708"/>
          <a:ext cx="0" cy="3725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FE37FE45-089E-4E4D-92F7-D569A4667733}">
      <dsp:nvSpPr>
        <dsp:cNvPr id="0" name=""/>
        <dsp:cNvSpPr/>
      </dsp:nvSpPr>
      <dsp:spPr>
        <a:xfrm>
          <a:off x="4961237" y="1192195"/>
          <a:ext cx="74512" cy="745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F256D98-0EB6-41C8-AEED-E83691475757}">
      <dsp:nvSpPr>
        <dsp:cNvPr id="0" name=""/>
        <dsp:cNvSpPr/>
      </dsp:nvSpPr>
      <dsp:spPr>
        <a:xfrm>
          <a:off x="6293512" y="1639269"/>
          <a:ext cx="1456896" cy="447073"/>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1" kern="1200" dirty="0"/>
            <a:t>2022</a:t>
          </a:r>
        </a:p>
      </dsp:txBody>
      <dsp:txXfrm>
        <a:off x="6474530" y="1694817"/>
        <a:ext cx="1094860" cy="335977"/>
      </dsp:txXfrm>
    </dsp:sp>
    <dsp:sp modelId="{DEDEAEC8-775B-4A0E-BDF8-C0B5BC0821DF}">
      <dsp:nvSpPr>
        <dsp:cNvPr id="0" name=""/>
        <dsp:cNvSpPr/>
      </dsp:nvSpPr>
      <dsp:spPr>
        <a:xfrm>
          <a:off x="6010227" y="2533416"/>
          <a:ext cx="2023467" cy="119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b="1" kern="1200" dirty="0"/>
            <a:t>Food Bag Program </a:t>
          </a:r>
        </a:p>
        <a:p>
          <a:pPr marL="0" lvl="0" indent="0" algn="ctr" defTabSz="800100">
            <a:lnSpc>
              <a:spcPct val="90000"/>
            </a:lnSpc>
            <a:spcBef>
              <a:spcPct val="0"/>
            </a:spcBef>
            <a:spcAft>
              <a:spcPct val="35000"/>
            </a:spcAft>
            <a:buNone/>
          </a:pPr>
          <a:r>
            <a:rPr lang="en-US" sz="1400" b="1" kern="1200" dirty="0">
              <a:solidFill>
                <a:schemeClr val="accent1">
                  <a:lumMod val="75000"/>
                </a:schemeClr>
              </a:solidFill>
            </a:rPr>
            <a:t>Lift-Up</a:t>
          </a:r>
        </a:p>
      </dsp:txBody>
      <dsp:txXfrm>
        <a:off x="6010227" y="2533416"/>
        <a:ext cx="2023467" cy="1192195"/>
      </dsp:txXfrm>
    </dsp:sp>
    <dsp:sp modelId="{601495B8-8CCC-4CA7-9BCE-B7441480B866}">
      <dsp:nvSpPr>
        <dsp:cNvPr id="0" name=""/>
        <dsp:cNvSpPr/>
      </dsp:nvSpPr>
      <dsp:spPr>
        <a:xfrm>
          <a:off x="7750409" y="1862806"/>
          <a:ext cx="566570" cy="0"/>
        </a:xfrm>
        <a:custGeom>
          <a:avLst/>
          <a:gdLst/>
          <a:ahLst/>
          <a:cxnLst/>
          <a:rect l="0" t="0" r="0" b="0"/>
          <a:pathLst>
            <a:path>
              <a:moveTo>
                <a:pt x="0" y="0"/>
              </a:moveTo>
              <a:lnTo>
                <a:pt x="566570" y="0"/>
              </a:lnTo>
            </a:path>
          </a:pathLst>
        </a:custGeom>
        <a:no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9E0661-D3C3-4072-9F55-5F1D1C88A7C9}">
      <dsp:nvSpPr>
        <dsp:cNvPr id="0" name=""/>
        <dsp:cNvSpPr/>
      </dsp:nvSpPr>
      <dsp:spPr>
        <a:xfrm>
          <a:off x="7021961" y="2086342"/>
          <a:ext cx="0" cy="3725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A753F44-E78B-4293-B0C7-6430408A43FA}">
      <dsp:nvSpPr>
        <dsp:cNvPr id="0" name=""/>
        <dsp:cNvSpPr/>
      </dsp:nvSpPr>
      <dsp:spPr>
        <a:xfrm>
          <a:off x="6984704" y="2458903"/>
          <a:ext cx="74512" cy="745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167599F-F719-471E-A82D-5E79BEF908F2}">
      <dsp:nvSpPr>
        <dsp:cNvPr id="0" name=""/>
        <dsp:cNvSpPr/>
      </dsp:nvSpPr>
      <dsp:spPr>
        <a:xfrm rot="10800000">
          <a:off x="8316980" y="1639269"/>
          <a:ext cx="1456896" cy="447073"/>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1" kern="1200" dirty="0"/>
            <a:t>2023</a:t>
          </a:r>
        </a:p>
      </dsp:txBody>
      <dsp:txXfrm rot="10800000">
        <a:off x="8406395" y="1639269"/>
        <a:ext cx="1367481" cy="447073"/>
      </dsp:txXfrm>
    </dsp:sp>
    <dsp:sp modelId="{BFDCC47A-3FE9-44B5-9256-8406C22486BA}">
      <dsp:nvSpPr>
        <dsp:cNvPr id="0" name=""/>
        <dsp:cNvSpPr/>
      </dsp:nvSpPr>
      <dsp:spPr>
        <a:xfrm>
          <a:off x="8033694" y="0"/>
          <a:ext cx="2023467" cy="119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b="1" kern="1200" dirty="0"/>
            <a:t>Clinics SDOH Screen &amp; EHR Incorporation</a:t>
          </a:r>
        </a:p>
      </dsp:txBody>
      <dsp:txXfrm>
        <a:off x="8033694" y="0"/>
        <a:ext cx="2023467" cy="1192195"/>
      </dsp:txXfrm>
    </dsp:sp>
    <dsp:sp modelId="{DF12EC0F-ABC1-486B-A916-C06438CBEF0F}">
      <dsp:nvSpPr>
        <dsp:cNvPr id="0" name=""/>
        <dsp:cNvSpPr/>
      </dsp:nvSpPr>
      <dsp:spPr>
        <a:xfrm>
          <a:off x="9045428" y="1266708"/>
          <a:ext cx="0" cy="3725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40BD0F3-FA93-4CE5-A91C-40B9CBAA8403}">
      <dsp:nvSpPr>
        <dsp:cNvPr id="0" name=""/>
        <dsp:cNvSpPr/>
      </dsp:nvSpPr>
      <dsp:spPr>
        <a:xfrm>
          <a:off x="9008172" y="1192195"/>
          <a:ext cx="74512" cy="745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0.23691</cdr:x>
      <cdr:y>0.51153</cdr:y>
    </cdr:from>
    <cdr:to>
      <cdr:x>0.23691</cdr:x>
      <cdr:y>0.77778</cdr:y>
    </cdr:to>
    <cdr:cxnSp macro="">
      <cdr:nvCxnSpPr>
        <cdr:cNvPr id="3" name="Straight Connector 2">
          <a:extLst xmlns:a="http://schemas.openxmlformats.org/drawingml/2006/main">
            <a:ext uri="{FF2B5EF4-FFF2-40B4-BE49-F238E27FC236}">
              <a16:creationId xmlns:a16="http://schemas.microsoft.com/office/drawing/2014/main" id="{9408F2F1-31B1-935A-87D3-5A8BF9452D08}"/>
            </a:ext>
          </a:extLst>
        </cdr:cNvPr>
        <cdr:cNvCxnSpPr/>
      </cdr:nvCxnSpPr>
      <cdr:spPr>
        <a:xfrm xmlns:a="http://schemas.openxmlformats.org/drawingml/2006/main" flipV="1">
          <a:off x="2669664" y="3090789"/>
          <a:ext cx="0" cy="1608739"/>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0.21658</cdr:x>
      <cdr:y>0.79339</cdr:y>
    </cdr:from>
    <cdr:to>
      <cdr:x>0.2681</cdr:x>
      <cdr:y>0.8535</cdr:y>
    </cdr:to>
    <cdr:sp macro="" textlink="">
      <cdr:nvSpPr>
        <cdr:cNvPr id="5" name="TextBox 4"/>
        <cdr:cNvSpPr txBox="1"/>
      </cdr:nvSpPr>
      <cdr:spPr>
        <a:xfrm xmlns:a="http://schemas.openxmlformats.org/drawingml/2006/main">
          <a:off x="2440609" y="4793809"/>
          <a:ext cx="580495" cy="3631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a:t>
          </a:r>
          <a:r>
            <a:rPr lang="en-US" sz="1200" b="1" baseline="0" dirty="0"/>
            <a:t> 1</a:t>
          </a:r>
          <a:endParaRPr lang="en-US" sz="1200" b="1" dirty="0"/>
        </a:p>
      </cdr:txBody>
    </cdr:sp>
  </cdr:relSizeAnchor>
  <cdr:relSizeAnchor xmlns:cdr="http://schemas.openxmlformats.org/drawingml/2006/chartDrawing">
    <cdr:from>
      <cdr:x>0.43733</cdr:x>
      <cdr:y>0.30335</cdr:y>
    </cdr:from>
    <cdr:to>
      <cdr:x>0.44104</cdr:x>
      <cdr:y>0.78712</cdr:y>
    </cdr:to>
    <cdr:cxnSp macro="">
      <cdr:nvCxnSpPr>
        <cdr:cNvPr id="6" name="Straight Connector 5">
          <a:extLst xmlns:a="http://schemas.openxmlformats.org/drawingml/2006/main">
            <a:ext uri="{FF2B5EF4-FFF2-40B4-BE49-F238E27FC236}">
              <a16:creationId xmlns:a16="http://schemas.microsoft.com/office/drawing/2014/main" id="{5666EE96-95BE-76D9-411D-1B63A634B509}"/>
            </a:ext>
          </a:extLst>
        </cdr:cNvPr>
        <cdr:cNvCxnSpPr/>
      </cdr:nvCxnSpPr>
      <cdr:spPr>
        <a:xfrm xmlns:a="http://schemas.openxmlformats.org/drawingml/2006/main" flipH="1" flipV="1">
          <a:off x="4928098" y="1832877"/>
          <a:ext cx="41807" cy="2923041"/>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0.41925</cdr:x>
      <cdr:y>0.79377</cdr:y>
    </cdr:from>
    <cdr:to>
      <cdr:x>0.47653</cdr:x>
      <cdr:y>0.84125</cdr:y>
    </cdr:to>
    <cdr:sp macro="" textlink="">
      <cdr:nvSpPr>
        <cdr:cNvPr id="8" name="TextBox 7"/>
        <cdr:cNvSpPr txBox="1"/>
      </cdr:nvSpPr>
      <cdr:spPr>
        <a:xfrm xmlns:a="http://schemas.openxmlformats.org/drawingml/2006/main">
          <a:off x="4724399" y="4796119"/>
          <a:ext cx="645459" cy="2868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 2</a:t>
          </a:r>
        </a:p>
      </cdr:txBody>
    </cdr:sp>
  </cdr:relSizeAnchor>
  <cdr:relSizeAnchor xmlns:cdr="http://schemas.openxmlformats.org/drawingml/2006/chartDrawing">
    <cdr:from>
      <cdr:x>0.63349</cdr:x>
      <cdr:y>0.23236</cdr:y>
    </cdr:from>
    <cdr:to>
      <cdr:x>0.63555</cdr:x>
      <cdr:y>0.79303</cdr:y>
    </cdr:to>
    <cdr:cxnSp macro="">
      <cdr:nvCxnSpPr>
        <cdr:cNvPr id="10" name="Straight Connector 9">
          <a:extLst xmlns:a="http://schemas.openxmlformats.org/drawingml/2006/main">
            <a:ext uri="{FF2B5EF4-FFF2-40B4-BE49-F238E27FC236}">
              <a16:creationId xmlns:a16="http://schemas.microsoft.com/office/drawing/2014/main" id="{A1FA81D4-5C7F-8CFE-8A3B-7EFD95333623}"/>
            </a:ext>
          </a:extLst>
        </cdr:cNvPr>
        <cdr:cNvCxnSpPr/>
      </cdr:nvCxnSpPr>
      <cdr:spPr>
        <a:xfrm xmlns:a="http://schemas.openxmlformats.org/drawingml/2006/main">
          <a:off x="7138615" y="1403995"/>
          <a:ext cx="23214" cy="3387687"/>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0.61426</cdr:x>
      <cdr:y>0.79497</cdr:y>
    </cdr:from>
    <cdr:to>
      <cdr:x>0.67064</cdr:x>
      <cdr:y>0.84541</cdr:y>
    </cdr:to>
    <cdr:sp macro="" textlink="">
      <cdr:nvSpPr>
        <cdr:cNvPr id="11" name="TextBox 10"/>
        <cdr:cNvSpPr txBox="1"/>
      </cdr:nvSpPr>
      <cdr:spPr>
        <a:xfrm xmlns:a="http://schemas.openxmlformats.org/drawingml/2006/main">
          <a:off x="6921832" y="4803398"/>
          <a:ext cx="635413" cy="3047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 3</a:t>
          </a:r>
        </a:p>
      </cdr:txBody>
    </cdr:sp>
  </cdr:relSizeAnchor>
  <cdr:relSizeAnchor xmlns:cdr="http://schemas.openxmlformats.org/drawingml/2006/chartDrawing">
    <cdr:from>
      <cdr:x>0.83519</cdr:x>
      <cdr:y>0.23442</cdr:y>
    </cdr:from>
    <cdr:to>
      <cdr:x>0.83519</cdr:x>
      <cdr:y>0.78747</cdr:y>
    </cdr:to>
    <cdr:cxnSp macro="">
      <cdr:nvCxnSpPr>
        <cdr:cNvPr id="7" name="Straight Connector 6">
          <a:extLst xmlns:a="http://schemas.openxmlformats.org/drawingml/2006/main">
            <a:ext uri="{FF2B5EF4-FFF2-40B4-BE49-F238E27FC236}">
              <a16:creationId xmlns:a16="http://schemas.microsoft.com/office/drawing/2014/main" id="{1B53E45A-44A0-EC26-FE2C-292518230D25}"/>
            </a:ext>
          </a:extLst>
        </cdr:cNvPr>
        <cdr:cNvCxnSpPr/>
      </cdr:nvCxnSpPr>
      <cdr:spPr>
        <a:xfrm xmlns:a="http://schemas.openxmlformats.org/drawingml/2006/main">
          <a:off x="9411449" y="1416424"/>
          <a:ext cx="0" cy="3341625"/>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0.81472</cdr:x>
      <cdr:y>0.79299</cdr:y>
    </cdr:from>
    <cdr:to>
      <cdr:x>0.86317</cdr:x>
      <cdr:y>0.85679</cdr:y>
    </cdr:to>
    <cdr:sp macro="" textlink="">
      <cdr:nvSpPr>
        <cdr:cNvPr id="9" name="TextBox 8">
          <a:extLst xmlns:a="http://schemas.openxmlformats.org/drawingml/2006/main">
            <a:ext uri="{FF2B5EF4-FFF2-40B4-BE49-F238E27FC236}">
              <a16:creationId xmlns:a16="http://schemas.microsoft.com/office/drawing/2014/main" id="{C3FDF011-0145-D79D-2665-D7E09100CAAE}"/>
            </a:ext>
          </a:extLst>
        </cdr:cNvPr>
        <cdr:cNvSpPr txBox="1"/>
      </cdr:nvSpPr>
      <cdr:spPr>
        <a:xfrm xmlns:a="http://schemas.openxmlformats.org/drawingml/2006/main">
          <a:off x="9180732" y="4791395"/>
          <a:ext cx="545973" cy="3854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 4</a:t>
          </a:r>
        </a:p>
      </cdr:txBody>
    </cdr:sp>
  </cdr:relSizeAnchor>
  <cdr:relSizeAnchor xmlns:cdr="http://schemas.openxmlformats.org/drawingml/2006/chartDrawing">
    <cdr:from>
      <cdr:x>0.93397</cdr:x>
      <cdr:y>0.18843</cdr:y>
    </cdr:from>
    <cdr:to>
      <cdr:x>0.99801</cdr:x>
      <cdr:y>0.30222</cdr:y>
    </cdr:to>
    <cdr:sp macro="" textlink="">
      <cdr:nvSpPr>
        <cdr:cNvPr id="12" name="TextBox 11">
          <a:extLst xmlns:a="http://schemas.openxmlformats.org/drawingml/2006/main">
            <a:ext uri="{FF2B5EF4-FFF2-40B4-BE49-F238E27FC236}">
              <a16:creationId xmlns:a16="http://schemas.microsoft.com/office/drawing/2014/main" id="{70282EA9-9579-2C4D-9391-6D324234B6CA}"/>
            </a:ext>
          </a:extLst>
        </cdr:cNvPr>
        <cdr:cNvSpPr txBox="1"/>
      </cdr:nvSpPr>
      <cdr:spPr>
        <a:xfrm xmlns:a="http://schemas.openxmlformats.org/drawingml/2006/main">
          <a:off x="10524564" y="1138518"/>
          <a:ext cx="721645" cy="6875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96%</a:t>
          </a:r>
        </a:p>
      </cdr:txBody>
    </cdr:sp>
  </cdr:relSizeAnchor>
  <cdr:relSizeAnchor xmlns:cdr="http://schemas.openxmlformats.org/drawingml/2006/chartDrawing">
    <cdr:from>
      <cdr:x>0.79922</cdr:x>
      <cdr:y>0.16199</cdr:y>
    </cdr:from>
    <cdr:to>
      <cdr:x>0.85601</cdr:x>
      <cdr:y>0.20862</cdr:y>
    </cdr:to>
    <cdr:sp macro="" textlink="">
      <cdr:nvSpPr>
        <cdr:cNvPr id="13" name="TextBox 12">
          <a:extLst xmlns:a="http://schemas.openxmlformats.org/drawingml/2006/main">
            <a:ext uri="{FF2B5EF4-FFF2-40B4-BE49-F238E27FC236}">
              <a16:creationId xmlns:a16="http://schemas.microsoft.com/office/drawing/2014/main" id="{56468C77-617E-C418-4E2D-D31C0FDA2444}"/>
            </a:ext>
          </a:extLst>
        </cdr:cNvPr>
        <cdr:cNvSpPr txBox="1"/>
      </cdr:nvSpPr>
      <cdr:spPr>
        <a:xfrm xmlns:a="http://schemas.openxmlformats.org/drawingml/2006/main">
          <a:off x="9006068" y="978808"/>
          <a:ext cx="639954" cy="281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91%</a:t>
          </a:r>
        </a:p>
      </cdr:txBody>
    </cdr:sp>
  </cdr:relSizeAnchor>
</c:userShapes>
</file>

<file path=ppt/drawings/drawing2.xml><?xml version="1.0" encoding="utf-8"?>
<c:userShapes xmlns:c="http://schemas.openxmlformats.org/drawingml/2006/chart">
  <cdr:relSizeAnchor xmlns:cdr="http://schemas.openxmlformats.org/drawingml/2006/chartDrawing">
    <cdr:from>
      <cdr:x>0.22918</cdr:x>
      <cdr:y>0.3675</cdr:y>
    </cdr:from>
    <cdr:to>
      <cdr:x>0.22918</cdr:x>
      <cdr:y>0.76944</cdr:y>
    </cdr:to>
    <cdr:cxnSp macro="">
      <cdr:nvCxnSpPr>
        <cdr:cNvPr id="3" name="Straight Connector 2">
          <a:extLst xmlns:a="http://schemas.openxmlformats.org/drawingml/2006/main">
            <a:ext uri="{FF2B5EF4-FFF2-40B4-BE49-F238E27FC236}">
              <a16:creationId xmlns:a16="http://schemas.microsoft.com/office/drawing/2014/main" id="{43A6E913-A5D7-0B9C-7FFA-FF1BA24E3483}"/>
            </a:ext>
          </a:extLst>
        </cdr:cNvPr>
        <cdr:cNvCxnSpPr/>
      </cdr:nvCxnSpPr>
      <cdr:spPr>
        <a:xfrm xmlns:a="http://schemas.openxmlformats.org/drawingml/2006/main" flipV="1">
          <a:off x="2629815" y="2080934"/>
          <a:ext cx="0" cy="2275913"/>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0.20966</cdr:x>
      <cdr:y>0.79833</cdr:y>
    </cdr:from>
    <cdr:to>
      <cdr:x>0.26797</cdr:x>
      <cdr:y>0.85672</cdr:y>
    </cdr:to>
    <cdr:sp macro="" textlink="">
      <cdr:nvSpPr>
        <cdr:cNvPr id="4" name="TextBox 3"/>
        <cdr:cNvSpPr txBox="1"/>
      </cdr:nvSpPr>
      <cdr:spPr>
        <a:xfrm xmlns:a="http://schemas.openxmlformats.org/drawingml/2006/main">
          <a:off x="2405854" y="4520417"/>
          <a:ext cx="669040" cy="3306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PY1</a:t>
          </a:r>
        </a:p>
        <a:p xmlns:a="http://schemas.openxmlformats.org/drawingml/2006/main">
          <a:endParaRPr lang="en-US" sz="900" dirty="0"/>
        </a:p>
      </cdr:txBody>
    </cdr:sp>
  </cdr:relSizeAnchor>
  <cdr:relSizeAnchor xmlns:cdr="http://schemas.openxmlformats.org/drawingml/2006/chartDrawing">
    <cdr:from>
      <cdr:x>0.42908</cdr:x>
      <cdr:y>0.37362</cdr:y>
    </cdr:from>
    <cdr:to>
      <cdr:x>0.42987</cdr:x>
      <cdr:y>0.7842</cdr:y>
    </cdr:to>
    <cdr:cxnSp macro="">
      <cdr:nvCxnSpPr>
        <cdr:cNvPr id="6" name="Straight Connector 5">
          <a:extLst xmlns:a="http://schemas.openxmlformats.org/drawingml/2006/main">
            <a:ext uri="{FF2B5EF4-FFF2-40B4-BE49-F238E27FC236}">
              <a16:creationId xmlns:a16="http://schemas.microsoft.com/office/drawing/2014/main" id="{247000D2-0588-CEF1-4ED7-33316B8CEBA4}"/>
            </a:ext>
          </a:extLst>
        </cdr:cNvPr>
        <cdr:cNvCxnSpPr/>
      </cdr:nvCxnSpPr>
      <cdr:spPr>
        <a:xfrm xmlns:a="http://schemas.openxmlformats.org/drawingml/2006/main" flipV="1">
          <a:off x="4923660" y="2115555"/>
          <a:ext cx="9066" cy="2324840"/>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0.40469</cdr:x>
      <cdr:y>0.79833</cdr:y>
    </cdr:from>
    <cdr:to>
      <cdr:x>0.45156</cdr:x>
      <cdr:y>0.8476</cdr:y>
    </cdr:to>
    <cdr:sp macro="" textlink="">
      <cdr:nvSpPr>
        <cdr:cNvPr id="7" name="TextBox 6"/>
        <cdr:cNvSpPr txBox="1"/>
      </cdr:nvSpPr>
      <cdr:spPr>
        <a:xfrm xmlns:a="http://schemas.openxmlformats.org/drawingml/2006/main">
          <a:off x="4643718" y="4520417"/>
          <a:ext cx="537881" cy="2789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PY2</a:t>
          </a:r>
        </a:p>
      </cdr:txBody>
    </cdr:sp>
  </cdr:relSizeAnchor>
  <cdr:relSizeAnchor xmlns:cdr="http://schemas.openxmlformats.org/drawingml/2006/chartDrawing">
    <cdr:from>
      <cdr:x>0.62978</cdr:x>
      <cdr:y>0.38557</cdr:y>
    </cdr:from>
    <cdr:to>
      <cdr:x>0.63056</cdr:x>
      <cdr:y>0.79798</cdr:y>
    </cdr:to>
    <cdr:cxnSp macro="">
      <cdr:nvCxnSpPr>
        <cdr:cNvPr id="11" name="Straight Connector 10">
          <a:extLst xmlns:a="http://schemas.openxmlformats.org/drawingml/2006/main">
            <a:ext uri="{FF2B5EF4-FFF2-40B4-BE49-F238E27FC236}">
              <a16:creationId xmlns:a16="http://schemas.microsoft.com/office/drawing/2014/main" id="{743AB8E6-08FB-E835-C141-39E2A02C433E}"/>
            </a:ext>
          </a:extLst>
        </cdr:cNvPr>
        <cdr:cNvCxnSpPr/>
      </cdr:nvCxnSpPr>
      <cdr:spPr>
        <a:xfrm xmlns:a="http://schemas.openxmlformats.org/drawingml/2006/main">
          <a:off x="7226571" y="2183225"/>
          <a:ext cx="8951" cy="2335203"/>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0.61328</cdr:x>
      <cdr:y>0.79747</cdr:y>
    </cdr:from>
    <cdr:to>
      <cdr:x>0.66102</cdr:x>
      <cdr:y>0.84127</cdr:y>
    </cdr:to>
    <cdr:sp macro="" textlink="">
      <cdr:nvSpPr>
        <cdr:cNvPr id="12" name="TextBox 11"/>
        <cdr:cNvSpPr txBox="1"/>
      </cdr:nvSpPr>
      <cdr:spPr>
        <a:xfrm xmlns:a="http://schemas.openxmlformats.org/drawingml/2006/main">
          <a:off x="7037293" y="4515530"/>
          <a:ext cx="547765" cy="2480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PY3</a:t>
          </a:r>
        </a:p>
      </cdr:txBody>
    </cdr:sp>
  </cdr:relSizeAnchor>
  <cdr:relSizeAnchor xmlns:cdr="http://schemas.openxmlformats.org/drawingml/2006/chartDrawing">
    <cdr:from>
      <cdr:x>0.82969</cdr:x>
      <cdr:y>0.32931</cdr:y>
    </cdr:from>
    <cdr:to>
      <cdr:x>0.82969</cdr:x>
      <cdr:y>0.78686</cdr:y>
    </cdr:to>
    <cdr:cxnSp macro="">
      <cdr:nvCxnSpPr>
        <cdr:cNvPr id="8" name="Straight Connector 7">
          <a:extLst xmlns:a="http://schemas.openxmlformats.org/drawingml/2006/main">
            <a:ext uri="{FF2B5EF4-FFF2-40B4-BE49-F238E27FC236}">
              <a16:creationId xmlns:a16="http://schemas.microsoft.com/office/drawing/2014/main" id="{38561798-14AA-117A-C5D1-E91264C241D6}"/>
            </a:ext>
          </a:extLst>
        </cdr:cNvPr>
        <cdr:cNvCxnSpPr/>
      </cdr:nvCxnSpPr>
      <cdr:spPr>
        <a:xfrm xmlns:a="http://schemas.openxmlformats.org/drawingml/2006/main">
          <a:off x="9520518" y="1864659"/>
          <a:ext cx="0" cy="2590800"/>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0.80391</cdr:x>
      <cdr:y>0.79636</cdr:y>
    </cdr:from>
    <cdr:to>
      <cdr:x>0.85234</cdr:x>
      <cdr:y>0.83594</cdr:y>
    </cdr:to>
    <cdr:sp macro="" textlink="">
      <cdr:nvSpPr>
        <cdr:cNvPr id="9" name="TextBox 8">
          <a:extLst xmlns:a="http://schemas.openxmlformats.org/drawingml/2006/main">
            <a:ext uri="{FF2B5EF4-FFF2-40B4-BE49-F238E27FC236}">
              <a16:creationId xmlns:a16="http://schemas.microsoft.com/office/drawing/2014/main" id="{422EB650-E167-82D6-8B89-270BEFD62862}"/>
            </a:ext>
          </a:extLst>
        </cdr:cNvPr>
        <cdr:cNvSpPr txBox="1"/>
      </cdr:nvSpPr>
      <cdr:spPr>
        <a:xfrm xmlns:a="http://schemas.openxmlformats.org/drawingml/2006/main">
          <a:off x="9224683" y="4509247"/>
          <a:ext cx="555811" cy="2241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PY 4</a:t>
          </a:r>
        </a:p>
      </cdr:txBody>
    </cdr:sp>
  </cdr:relSizeAnchor>
</c:userShapes>
</file>

<file path=ppt/drawings/drawing3.xml><?xml version="1.0" encoding="utf-8"?>
<c:userShapes xmlns:c="http://schemas.openxmlformats.org/drawingml/2006/chart">
  <cdr:relSizeAnchor xmlns:cdr="http://schemas.openxmlformats.org/drawingml/2006/chartDrawing">
    <cdr:from>
      <cdr:x>0.11056</cdr:x>
      <cdr:y>0.31092</cdr:y>
    </cdr:from>
    <cdr:to>
      <cdr:x>0.19537</cdr:x>
      <cdr:y>0.38189</cdr:y>
    </cdr:to>
    <cdr:sp macro="" textlink="">
      <cdr:nvSpPr>
        <cdr:cNvPr id="2" name="TextBox 1">
          <a:extLst xmlns:a="http://schemas.openxmlformats.org/drawingml/2006/main">
            <a:ext uri="{FF2B5EF4-FFF2-40B4-BE49-F238E27FC236}">
              <a16:creationId xmlns:a16="http://schemas.microsoft.com/office/drawing/2014/main" id="{303174A1-9B89-21E9-A332-DB117F03CC5F}"/>
            </a:ext>
          </a:extLst>
        </cdr:cNvPr>
        <cdr:cNvSpPr txBox="1"/>
      </cdr:nvSpPr>
      <cdr:spPr>
        <a:xfrm xmlns:a="http://schemas.openxmlformats.org/drawingml/2006/main">
          <a:off x="772584" y="881063"/>
          <a:ext cx="592666" cy="2010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51%</a:t>
          </a:r>
        </a:p>
      </cdr:txBody>
    </cdr:sp>
  </cdr:relSizeAnchor>
  <cdr:relSizeAnchor xmlns:cdr="http://schemas.openxmlformats.org/drawingml/2006/chartDrawing">
    <cdr:from>
      <cdr:x>0.25292</cdr:x>
      <cdr:y>0.22502</cdr:y>
    </cdr:from>
    <cdr:to>
      <cdr:x>0.3241</cdr:x>
      <cdr:y>0.32213</cdr:y>
    </cdr:to>
    <cdr:sp macro="" textlink="">
      <cdr:nvSpPr>
        <cdr:cNvPr id="3" name="TextBox 2">
          <a:extLst xmlns:a="http://schemas.openxmlformats.org/drawingml/2006/main">
            <a:ext uri="{FF2B5EF4-FFF2-40B4-BE49-F238E27FC236}">
              <a16:creationId xmlns:a16="http://schemas.microsoft.com/office/drawing/2014/main" id="{AB8009C4-92F3-B2C3-D06D-A0F0CFDDB322}"/>
            </a:ext>
          </a:extLst>
        </cdr:cNvPr>
        <cdr:cNvSpPr txBox="1"/>
      </cdr:nvSpPr>
      <cdr:spPr>
        <a:xfrm xmlns:a="http://schemas.openxmlformats.org/drawingml/2006/main">
          <a:off x="1767417" y="637646"/>
          <a:ext cx="497416" cy="27516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49%</a:t>
          </a:r>
        </a:p>
      </cdr:txBody>
    </cdr:sp>
  </cdr:relSizeAnchor>
  <cdr:relSizeAnchor xmlns:cdr="http://schemas.openxmlformats.org/drawingml/2006/chartDrawing">
    <cdr:from>
      <cdr:x>0.39527</cdr:x>
      <cdr:y>0.16153</cdr:y>
    </cdr:from>
    <cdr:to>
      <cdr:x>0.48311</cdr:x>
      <cdr:y>0.23623</cdr:y>
    </cdr:to>
    <cdr:sp macro="" textlink="">
      <cdr:nvSpPr>
        <cdr:cNvPr id="4" name="TextBox 3">
          <a:extLst xmlns:a="http://schemas.openxmlformats.org/drawingml/2006/main">
            <a:ext uri="{FF2B5EF4-FFF2-40B4-BE49-F238E27FC236}">
              <a16:creationId xmlns:a16="http://schemas.microsoft.com/office/drawing/2014/main" id="{F2DA5E52-47CF-F6DA-CFEB-4946932C140E}"/>
            </a:ext>
          </a:extLst>
        </cdr:cNvPr>
        <cdr:cNvSpPr txBox="1"/>
      </cdr:nvSpPr>
      <cdr:spPr>
        <a:xfrm xmlns:a="http://schemas.openxmlformats.org/drawingml/2006/main">
          <a:off x="2762250" y="457729"/>
          <a:ext cx="613833" cy="21166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51.4%</a:t>
          </a:r>
        </a:p>
      </cdr:txBody>
    </cdr:sp>
  </cdr:relSizeAnchor>
  <cdr:relSizeAnchor xmlns:cdr="http://schemas.openxmlformats.org/drawingml/2006/chartDrawing">
    <cdr:from>
      <cdr:x>0.55581</cdr:x>
      <cdr:y>0.35574</cdr:y>
    </cdr:from>
    <cdr:to>
      <cdr:x>0.64062</cdr:x>
      <cdr:y>0.46779</cdr:y>
    </cdr:to>
    <cdr:sp macro="" textlink="">
      <cdr:nvSpPr>
        <cdr:cNvPr id="5" name="TextBox 4">
          <a:extLst xmlns:a="http://schemas.openxmlformats.org/drawingml/2006/main">
            <a:ext uri="{FF2B5EF4-FFF2-40B4-BE49-F238E27FC236}">
              <a16:creationId xmlns:a16="http://schemas.microsoft.com/office/drawing/2014/main" id="{25F310B4-4CEA-ED10-FD2E-112B4E47CC25}"/>
            </a:ext>
          </a:extLst>
        </cdr:cNvPr>
        <cdr:cNvSpPr txBox="1"/>
      </cdr:nvSpPr>
      <cdr:spPr>
        <a:xfrm xmlns:a="http://schemas.openxmlformats.org/drawingml/2006/main">
          <a:off x="3884083" y="1008063"/>
          <a:ext cx="592667" cy="3175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58%</a:t>
          </a:r>
        </a:p>
      </cdr:txBody>
    </cdr:sp>
  </cdr:relSizeAnchor>
  <cdr:relSizeAnchor xmlns:cdr="http://schemas.openxmlformats.org/drawingml/2006/chartDrawing">
    <cdr:from>
      <cdr:x>0.7012</cdr:x>
      <cdr:y>0.40056</cdr:y>
    </cdr:from>
    <cdr:to>
      <cdr:x>0.76935</cdr:x>
      <cdr:y>0.50514</cdr:y>
    </cdr:to>
    <cdr:sp macro="" textlink="">
      <cdr:nvSpPr>
        <cdr:cNvPr id="6" name="TextBox 5">
          <a:extLst xmlns:a="http://schemas.openxmlformats.org/drawingml/2006/main">
            <a:ext uri="{FF2B5EF4-FFF2-40B4-BE49-F238E27FC236}">
              <a16:creationId xmlns:a16="http://schemas.microsoft.com/office/drawing/2014/main" id="{4CDD60BA-E42E-1FE4-DB60-9B50BDF41337}"/>
            </a:ext>
          </a:extLst>
        </cdr:cNvPr>
        <cdr:cNvSpPr txBox="1"/>
      </cdr:nvSpPr>
      <cdr:spPr>
        <a:xfrm xmlns:a="http://schemas.openxmlformats.org/drawingml/2006/main">
          <a:off x="4900084" y="1135063"/>
          <a:ext cx="476250" cy="2963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a:t>62%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3C2974-6547-4A2D-9827-C9B20C02C8BC}"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1FC031-CE25-4481-AF7D-2198F9E156FE}" type="slidenum">
              <a:rPr lang="en-US" smtClean="0"/>
              <a:t>‹#›</a:t>
            </a:fld>
            <a:endParaRPr lang="en-US"/>
          </a:p>
        </p:txBody>
      </p:sp>
    </p:spTree>
    <p:extLst>
      <p:ext uri="{BB962C8B-B14F-4D97-AF65-F5344CB8AC3E}">
        <p14:creationId xmlns:p14="http://schemas.microsoft.com/office/powerpoint/2010/main" val="98437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fld id="{336D9429-67C4-4688-B497-2D10480057F2}" type="slidenum">
              <a:rPr lang="en-US" smtClean="0"/>
              <a:t>9</a:t>
            </a:fld>
            <a:endParaRPr lang="en-US" dirty="0"/>
          </a:p>
        </p:txBody>
      </p:sp>
    </p:spTree>
    <p:extLst>
      <p:ext uri="{BB962C8B-B14F-4D97-AF65-F5344CB8AC3E}">
        <p14:creationId xmlns:p14="http://schemas.microsoft.com/office/powerpoint/2010/main" val="187326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fld id="{336D9429-67C4-4688-B497-2D10480057F2}" type="slidenum">
              <a:rPr lang="en-US" smtClean="0"/>
              <a:t>14</a:t>
            </a:fld>
            <a:endParaRPr lang="en-US" dirty="0"/>
          </a:p>
        </p:txBody>
      </p:sp>
    </p:spTree>
    <p:extLst>
      <p:ext uri="{BB962C8B-B14F-4D97-AF65-F5344CB8AC3E}">
        <p14:creationId xmlns:p14="http://schemas.microsoft.com/office/powerpoint/2010/main" val="3852587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7/20/2026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7/20/2026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7/20/2026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7/20/2026</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7/20/2026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7/20/2026</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839"/>
            <a:ext cx="12191980" cy="6858000"/>
          </a:xfrm>
          <a:prstGeom prst="rect">
            <a:avLst/>
          </a:prstGeom>
        </p:spPr>
      </p:pic>
      <p:sp>
        <p:nvSpPr>
          <p:cNvPr id="89" name="Rectangle 8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91" name="Rectangle 9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fontScale="90000"/>
          </a:bodyPr>
          <a:lstStyle/>
          <a:p>
            <a:r>
              <a:rPr lang="en-US" sz="4400" dirty="0">
                <a:solidFill>
                  <a:schemeClr val="tx1"/>
                </a:solidFill>
              </a:rPr>
              <a:t>Hospital Transformation Program</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r>
              <a:rPr lang="en-US" dirty="0">
                <a:solidFill>
                  <a:schemeClr val="tx1"/>
                </a:solidFill>
              </a:rPr>
              <a:t>Grand River Health</a:t>
            </a:r>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23FAC7-B594-0BF5-5EBA-DBAD8FA23C58}"/>
              </a:ext>
            </a:extLst>
          </p:cNvPr>
          <p:cNvPicPr>
            <a:picLocks noChangeAspect="1"/>
          </p:cNvPicPr>
          <p:nvPr/>
        </p:nvPicPr>
        <p:blipFill>
          <a:blip r:embed="rId2"/>
          <a:stretch>
            <a:fillRect/>
          </a:stretch>
        </p:blipFill>
        <p:spPr>
          <a:xfrm>
            <a:off x="146572" y="215153"/>
            <a:ext cx="12045427" cy="6506871"/>
          </a:xfrm>
          <a:prstGeom prst="rect">
            <a:avLst/>
          </a:prstGeom>
        </p:spPr>
      </p:pic>
    </p:spTree>
    <p:extLst>
      <p:ext uri="{BB962C8B-B14F-4D97-AF65-F5344CB8AC3E}">
        <p14:creationId xmlns:p14="http://schemas.microsoft.com/office/powerpoint/2010/main" val="3426341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Wellness Visits</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Increase Annual Wellness Visits</a:t>
            </a:r>
          </a:p>
        </p:txBody>
      </p:sp>
    </p:spTree>
    <p:extLst>
      <p:ext uri="{BB962C8B-B14F-4D97-AF65-F5344CB8AC3E}">
        <p14:creationId xmlns:p14="http://schemas.microsoft.com/office/powerpoint/2010/main" val="611571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E8C807-448B-B4BF-36A6-E4F886004B82}"/>
              </a:ext>
            </a:extLst>
          </p:cNvPr>
          <p:cNvSpPr>
            <a:spLocks noGrp="1"/>
          </p:cNvSpPr>
          <p:nvPr>
            <p:ph type="title"/>
          </p:nvPr>
        </p:nvSpPr>
        <p:spPr/>
        <p:txBody>
          <a:bodyPr/>
          <a:lstStyle/>
          <a:p>
            <a:r>
              <a:rPr lang="en-US" dirty="0"/>
              <a:t>Well Visits</a:t>
            </a:r>
          </a:p>
        </p:txBody>
      </p:sp>
      <p:sp>
        <p:nvSpPr>
          <p:cNvPr id="4" name="Text Placeholder 3">
            <a:extLst>
              <a:ext uri="{FF2B5EF4-FFF2-40B4-BE49-F238E27FC236}">
                <a16:creationId xmlns:a16="http://schemas.microsoft.com/office/drawing/2014/main" id="{682CECA8-930E-A4D5-4867-146D4C3FD4EE}"/>
              </a:ext>
            </a:extLst>
          </p:cNvPr>
          <p:cNvSpPr>
            <a:spLocks noGrp="1"/>
          </p:cNvSpPr>
          <p:nvPr>
            <p:ph type="body" sz="half" idx="2"/>
          </p:nvPr>
        </p:nvSpPr>
        <p:spPr/>
        <p:txBody>
          <a:bodyPr/>
          <a:lstStyle/>
          <a:p>
            <a:pPr marL="285750" indent="-285750">
              <a:buFont typeface="Wingdings" panose="05000000000000000000" pitchFamily="2" charset="2"/>
              <a:buChar char="Ø"/>
            </a:pPr>
            <a:r>
              <a:rPr lang="en-US" dirty="0"/>
              <a:t>Marketing</a:t>
            </a:r>
          </a:p>
          <a:p>
            <a:pPr marL="742950" lvl="1" indent="-285750">
              <a:buFont typeface="Wingdings" panose="05000000000000000000" pitchFamily="2" charset="2"/>
              <a:buChar char="v"/>
            </a:pPr>
            <a:r>
              <a:rPr lang="en-US" dirty="0"/>
              <a:t>Radio / Podcasts</a:t>
            </a:r>
          </a:p>
          <a:p>
            <a:pPr marL="742950" lvl="1" indent="-285750">
              <a:buFont typeface="Wingdings" panose="05000000000000000000" pitchFamily="2" charset="2"/>
              <a:buChar char="v"/>
            </a:pPr>
            <a:r>
              <a:rPr lang="en-US" dirty="0"/>
              <a:t>Health Fairs</a:t>
            </a:r>
          </a:p>
          <a:p>
            <a:pPr marL="742950" lvl="1" indent="-285750">
              <a:buFont typeface="Wingdings" panose="05000000000000000000" pitchFamily="2" charset="2"/>
              <a:buChar char="v"/>
            </a:pPr>
            <a:r>
              <a:rPr lang="en-US" dirty="0"/>
              <a:t>Inpatient Education</a:t>
            </a:r>
          </a:p>
          <a:p>
            <a:pPr marL="285750" indent="-285750">
              <a:buFont typeface="Wingdings" panose="05000000000000000000" pitchFamily="2" charset="2"/>
              <a:buChar char="Ø"/>
            </a:pPr>
            <a:r>
              <a:rPr lang="en-US" dirty="0"/>
              <a:t>Child Well Visits</a:t>
            </a:r>
          </a:p>
          <a:p>
            <a:pPr marL="285750" indent="-285750">
              <a:buFont typeface="Wingdings" panose="05000000000000000000" pitchFamily="2" charset="2"/>
              <a:buChar char="Ø"/>
            </a:pPr>
            <a:r>
              <a:rPr lang="en-US" dirty="0"/>
              <a:t>Appointments made at Discharge</a:t>
            </a:r>
          </a:p>
          <a:p>
            <a:pPr marL="285750" indent="-285750">
              <a:buFont typeface="Wingdings" panose="05000000000000000000" pitchFamily="2" charset="2"/>
              <a:buChar char="Ø"/>
            </a:pPr>
            <a:r>
              <a:rPr lang="en-US" dirty="0"/>
              <a:t>Reminders</a:t>
            </a:r>
          </a:p>
        </p:txBody>
      </p:sp>
      <p:graphicFrame>
        <p:nvGraphicFramePr>
          <p:cNvPr id="6" name="Picture Placeholder 5">
            <a:extLst>
              <a:ext uri="{FF2B5EF4-FFF2-40B4-BE49-F238E27FC236}">
                <a16:creationId xmlns:a16="http://schemas.microsoft.com/office/drawing/2014/main" id="{00000000-0008-0000-0500-000002000000}"/>
              </a:ext>
            </a:extLst>
          </p:cNvPr>
          <p:cNvGraphicFramePr>
            <a:graphicFrameLocks noGrp="1"/>
          </p:cNvGraphicFramePr>
          <p:nvPr>
            <p:ph type="pic" idx="1"/>
          </p:nvPr>
        </p:nvGraphicFramePr>
        <p:xfrm>
          <a:off x="228600" y="238125"/>
          <a:ext cx="7696200" cy="6381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5573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Specialty Care</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Increase Access to Specialty Care</a:t>
            </a:r>
          </a:p>
        </p:txBody>
      </p:sp>
    </p:spTree>
    <p:extLst>
      <p:ext uri="{BB962C8B-B14F-4D97-AF65-F5344CB8AC3E}">
        <p14:creationId xmlns:p14="http://schemas.microsoft.com/office/powerpoint/2010/main" val="1104943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7">
            <a:extLst>
              <a:ext uri="{FF2B5EF4-FFF2-40B4-BE49-F238E27FC236}">
                <a16:creationId xmlns:a16="http://schemas.microsoft.com/office/drawing/2014/main" id="{4E853D09-2599-405C-AD24-D93FEBFCE788}"/>
              </a:ext>
            </a:extLst>
          </p:cNvPr>
          <p:cNvSpPr>
            <a:spLocks noGrp="1"/>
          </p:cNvSpPr>
          <p:nvPr>
            <p:ph type="sldNum" sz="quarter" idx="12"/>
          </p:nvPr>
        </p:nvSpPr>
        <p:spPr/>
        <p:txBody>
          <a:bodyPr/>
          <a:lstStyle/>
          <a:p>
            <a:endParaRPr lang="en-US" dirty="0"/>
          </a:p>
          <a:p>
            <a:endParaRPr lang="en-US" dirty="0"/>
          </a:p>
        </p:txBody>
      </p:sp>
      <p:sp>
        <p:nvSpPr>
          <p:cNvPr id="4" name="Title 3"/>
          <p:cNvSpPr>
            <a:spLocks noGrp="1"/>
          </p:cNvSpPr>
          <p:nvPr>
            <p:ph type="title"/>
          </p:nvPr>
        </p:nvSpPr>
        <p:spPr>
          <a:xfrm>
            <a:off x="8230362" y="457200"/>
            <a:ext cx="3364611" cy="1066800"/>
          </a:xfrm>
          <a:noFill/>
        </p:spPr>
        <p:txBody>
          <a:bodyPr>
            <a:noAutofit/>
          </a:bodyPr>
          <a:lstStyle/>
          <a:p>
            <a:r>
              <a:rPr lang="en-US" sz="4000" dirty="0">
                <a:latin typeface="Tw Cen MT" panose="020B0602020104020603" pitchFamily="34" charset="0"/>
              </a:rPr>
              <a:t>Increase Specialty Care</a:t>
            </a:r>
            <a:endParaRPr lang="en-US" sz="4000" dirty="0"/>
          </a:p>
        </p:txBody>
      </p:sp>
      <p:sp>
        <p:nvSpPr>
          <p:cNvPr id="3" name="Text Placeholder 2">
            <a:extLst>
              <a:ext uri="{FF2B5EF4-FFF2-40B4-BE49-F238E27FC236}">
                <a16:creationId xmlns:a16="http://schemas.microsoft.com/office/drawing/2014/main" id="{3E80B59D-220A-27B8-64A4-C917B99B29FD}"/>
              </a:ext>
            </a:extLst>
          </p:cNvPr>
          <p:cNvSpPr>
            <a:spLocks noGrp="1"/>
          </p:cNvSpPr>
          <p:nvPr>
            <p:ph type="body" sz="half" idx="2"/>
          </p:nvPr>
        </p:nvSpPr>
        <p:spPr>
          <a:xfrm>
            <a:off x="8477250" y="1524000"/>
            <a:ext cx="3144774" cy="4876800"/>
          </a:xfrm>
        </p:spPr>
        <p:txBody>
          <a:bodyPr>
            <a:normAutofit fontScale="70000" lnSpcReduction="20000"/>
          </a:bodyPr>
          <a:lstStyle/>
          <a:p>
            <a:pPr marL="285750" indent="-285750">
              <a:buFont typeface="Wingdings" panose="05000000000000000000" pitchFamily="2" charset="2"/>
              <a:buChar char="Ø"/>
            </a:pPr>
            <a:r>
              <a:rPr lang="en-US" dirty="0"/>
              <a:t>Orthopedics</a:t>
            </a:r>
          </a:p>
          <a:p>
            <a:pPr marL="285750" indent="-285750">
              <a:buFont typeface="Wingdings" panose="05000000000000000000" pitchFamily="2" charset="2"/>
              <a:buChar char="Ø"/>
            </a:pPr>
            <a:r>
              <a:rPr lang="en-US" dirty="0"/>
              <a:t>Gynecology</a:t>
            </a:r>
          </a:p>
          <a:p>
            <a:pPr marL="285750" indent="-285750">
              <a:buFont typeface="Wingdings" panose="05000000000000000000" pitchFamily="2" charset="2"/>
              <a:buChar char="Ø"/>
            </a:pPr>
            <a:r>
              <a:rPr lang="en-US" dirty="0"/>
              <a:t>Mental Health</a:t>
            </a:r>
          </a:p>
          <a:p>
            <a:pPr marL="285750" indent="-285750">
              <a:buFont typeface="Wingdings" panose="05000000000000000000" pitchFamily="2" charset="2"/>
              <a:buChar char="Ø"/>
            </a:pPr>
            <a:r>
              <a:rPr lang="en-US" dirty="0"/>
              <a:t>Rehab therapies –PT / OT / ST</a:t>
            </a:r>
          </a:p>
          <a:p>
            <a:pPr marL="285750" indent="-285750">
              <a:buFont typeface="Wingdings" panose="05000000000000000000" pitchFamily="2" charset="2"/>
              <a:buChar char="Ø"/>
            </a:pPr>
            <a:r>
              <a:rPr lang="en-US" dirty="0" err="1"/>
              <a:t>CardioPulmonary</a:t>
            </a:r>
            <a:r>
              <a:rPr lang="en-US" dirty="0"/>
              <a:t> w/ Rehab</a:t>
            </a:r>
          </a:p>
          <a:p>
            <a:pPr marL="285750" indent="-285750">
              <a:buFont typeface="Wingdings" panose="05000000000000000000" pitchFamily="2" charset="2"/>
              <a:buChar char="Ø"/>
            </a:pPr>
            <a:r>
              <a:rPr lang="en-US" dirty="0"/>
              <a:t>Ears Nose &amp; Throat</a:t>
            </a:r>
          </a:p>
          <a:p>
            <a:pPr marL="285750" indent="-285750">
              <a:buFont typeface="Wingdings" panose="05000000000000000000" pitchFamily="2" charset="2"/>
              <a:buChar char="Ø"/>
            </a:pPr>
            <a:r>
              <a:rPr lang="en-US" dirty="0"/>
              <a:t>Dermatology</a:t>
            </a:r>
          </a:p>
          <a:p>
            <a:pPr marL="285750" indent="-285750">
              <a:buFont typeface="Wingdings" panose="05000000000000000000" pitchFamily="2" charset="2"/>
              <a:buChar char="Ø"/>
            </a:pPr>
            <a:r>
              <a:rPr lang="en-US" dirty="0"/>
              <a:t>General Surgery</a:t>
            </a:r>
          </a:p>
          <a:p>
            <a:pPr marL="285750" indent="-285750">
              <a:buFont typeface="Wingdings" panose="05000000000000000000" pitchFamily="2" charset="2"/>
              <a:buChar char="Ø"/>
            </a:pPr>
            <a:r>
              <a:rPr lang="en-US" dirty="0"/>
              <a:t>Metabolic</a:t>
            </a:r>
          </a:p>
          <a:p>
            <a:pPr marL="285750" indent="-285750">
              <a:buFont typeface="Wingdings" panose="05000000000000000000" pitchFamily="2" charset="2"/>
              <a:buChar char="Ø"/>
            </a:pPr>
            <a:r>
              <a:rPr lang="en-US" dirty="0"/>
              <a:t>Changing Lifestyles</a:t>
            </a:r>
          </a:p>
          <a:p>
            <a:pPr marL="285750" indent="-285750">
              <a:buFont typeface="Wingdings" panose="05000000000000000000" pitchFamily="2" charset="2"/>
              <a:buChar char="Ø"/>
            </a:pPr>
            <a:r>
              <a:rPr lang="en-US" dirty="0"/>
              <a:t>Gastroenterology</a:t>
            </a:r>
          </a:p>
          <a:p>
            <a:pPr marL="285750" indent="-285750">
              <a:buFont typeface="Wingdings" panose="05000000000000000000" pitchFamily="2" charset="2"/>
              <a:buChar char="Ø"/>
            </a:pPr>
            <a:r>
              <a:rPr lang="en-US" dirty="0"/>
              <a:t>Infusion/Chemo</a:t>
            </a:r>
          </a:p>
          <a:p>
            <a:pPr marL="285750" indent="-285750">
              <a:buFont typeface="Wingdings" panose="05000000000000000000" pitchFamily="2" charset="2"/>
              <a:buChar char="Ø"/>
            </a:pPr>
            <a:r>
              <a:rPr lang="en-US" dirty="0"/>
              <a:t>Ophthalmology</a:t>
            </a:r>
          </a:p>
          <a:p>
            <a:pPr marL="285750" indent="-285750">
              <a:buFont typeface="Wingdings" panose="05000000000000000000" pitchFamily="2" charset="2"/>
              <a:buChar char="Ø"/>
            </a:pPr>
            <a:r>
              <a:rPr lang="en-US" dirty="0"/>
              <a:t>Addiction Medicine</a:t>
            </a:r>
          </a:p>
          <a:p>
            <a:r>
              <a:rPr lang="en-US" sz="2100" b="1" dirty="0"/>
              <a:t>Valley View Partnership</a:t>
            </a:r>
          </a:p>
          <a:p>
            <a:pPr marL="285750" indent="-285750">
              <a:buFont typeface="Wingdings" panose="05000000000000000000" pitchFamily="2" charset="2"/>
              <a:buChar char="Ø"/>
            </a:pPr>
            <a:r>
              <a:rPr lang="en-US" sz="1500" dirty="0"/>
              <a:t>Cardiology</a:t>
            </a:r>
          </a:p>
          <a:p>
            <a:pPr marL="285750" indent="-285750">
              <a:buFont typeface="Wingdings" panose="05000000000000000000" pitchFamily="2" charset="2"/>
              <a:buChar char="Ø"/>
            </a:pPr>
            <a:r>
              <a:rPr lang="en-US" sz="1500" dirty="0"/>
              <a:t>Urology</a:t>
            </a:r>
            <a:endParaRPr lang="en-US" dirty="0"/>
          </a:p>
          <a:p>
            <a:endParaRPr lang="en-US" sz="2100" dirty="0"/>
          </a:p>
          <a:p>
            <a:endParaRPr lang="en-US" dirty="0"/>
          </a:p>
        </p:txBody>
      </p:sp>
      <p:pic>
        <p:nvPicPr>
          <p:cNvPr id="7" name="Picture Placeholder 6">
            <a:extLst>
              <a:ext uri="{FF2B5EF4-FFF2-40B4-BE49-F238E27FC236}">
                <a16:creationId xmlns:a16="http://schemas.microsoft.com/office/drawing/2014/main" id="{7DF58A33-3AE2-C49A-C59E-61A5EE0788E6}"/>
              </a:ext>
            </a:extLst>
          </p:cNvPr>
          <p:cNvPicPr>
            <a:picLocks noGrp="1" noChangeAspect="1"/>
          </p:cNvPicPr>
          <p:nvPr>
            <p:ph type="pic" idx="1"/>
          </p:nvPr>
        </p:nvPicPr>
        <p:blipFill rotWithShape="1">
          <a:blip r:embed="rId3"/>
          <a:srcRect l="11237" r="11237"/>
          <a:stretch/>
        </p:blipFill>
        <p:spPr>
          <a:xfrm>
            <a:off x="231190" y="440727"/>
            <a:ext cx="6967122" cy="5777193"/>
          </a:xfrm>
          <a:prstGeom prst="rect">
            <a:avLst/>
          </a:prstGeom>
        </p:spPr>
      </p:pic>
    </p:spTree>
    <p:extLst>
      <p:ext uri="{BB962C8B-B14F-4D97-AF65-F5344CB8AC3E}">
        <p14:creationId xmlns:p14="http://schemas.microsoft.com/office/powerpoint/2010/main" val="198598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CE9D596-BB56-4638-9C9B-DA5B3DB1E040}"/>
              </a:ext>
            </a:extLst>
          </p:cNvPr>
          <p:cNvGraphicFramePr>
            <a:graphicFrameLocks/>
          </p:cNvGraphicFramePr>
          <p:nvPr>
            <p:extLst>
              <p:ext uri="{D42A27DB-BD31-4B8C-83A1-F6EECF244321}">
                <p14:modId xmlns:p14="http://schemas.microsoft.com/office/powerpoint/2010/main" val="1447796578"/>
              </p:ext>
            </p:extLst>
          </p:nvPr>
        </p:nvGraphicFramePr>
        <p:xfrm>
          <a:off x="251012" y="197224"/>
          <a:ext cx="11734800" cy="63559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016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Social Determinants of health</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Screen all Medicaid for SDOH &amp; send to RAE</a:t>
            </a:r>
          </a:p>
        </p:txBody>
      </p:sp>
    </p:spTree>
    <p:extLst>
      <p:ext uri="{BB962C8B-B14F-4D97-AF65-F5344CB8AC3E}">
        <p14:creationId xmlns:p14="http://schemas.microsoft.com/office/powerpoint/2010/main" val="368456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7C42879-98E4-C3A2-02CB-B51A7C3959F3}"/>
              </a:ext>
            </a:extLst>
          </p:cNvPr>
          <p:cNvGraphicFramePr>
            <a:graphicFrameLocks/>
          </p:cNvGraphicFramePr>
          <p:nvPr>
            <p:extLst>
              <p:ext uri="{D42A27DB-BD31-4B8C-83A1-F6EECF244321}">
                <p14:modId xmlns:p14="http://schemas.microsoft.com/office/powerpoint/2010/main" val="3966091839"/>
              </p:ext>
            </p:extLst>
          </p:nvPr>
        </p:nvGraphicFramePr>
        <p:xfrm>
          <a:off x="589085" y="606669"/>
          <a:ext cx="10972800" cy="56358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005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8B3A93-7BB3-BA03-006D-59B913622762}"/>
              </a:ext>
            </a:extLst>
          </p:cNvPr>
          <p:cNvSpPr>
            <a:spLocks noGrp="1"/>
          </p:cNvSpPr>
          <p:nvPr>
            <p:ph type="title"/>
          </p:nvPr>
        </p:nvSpPr>
        <p:spPr/>
        <p:txBody>
          <a:bodyPr/>
          <a:lstStyle/>
          <a:p>
            <a:r>
              <a:rPr lang="en-US" dirty="0"/>
              <a:t>SDOH</a:t>
            </a:r>
          </a:p>
        </p:txBody>
      </p:sp>
      <p:sp>
        <p:nvSpPr>
          <p:cNvPr id="4" name="Text Placeholder 3">
            <a:extLst>
              <a:ext uri="{FF2B5EF4-FFF2-40B4-BE49-F238E27FC236}">
                <a16:creationId xmlns:a16="http://schemas.microsoft.com/office/drawing/2014/main" id="{C2F5C0CF-29FC-9DA4-8F03-FA7A949A17C5}"/>
              </a:ext>
            </a:extLst>
          </p:cNvPr>
          <p:cNvSpPr>
            <a:spLocks noGrp="1"/>
          </p:cNvSpPr>
          <p:nvPr>
            <p:ph type="body" sz="half" idx="2"/>
          </p:nvPr>
        </p:nvSpPr>
        <p:spPr/>
        <p:txBody>
          <a:bodyPr/>
          <a:lstStyle/>
          <a:p>
            <a:pPr marL="285750" indent="-285750">
              <a:buFont typeface="Wingdings" panose="05000000000000000000" pitchFamily="2" charset="2"/>
              <a:buChar char="Ø"/>
            </a:pPr>
            <a:r>
              <a:rPr lang="en-US" dirty="0"/>
              <a:t>Food Highest need</a:t>
            </a:r>
          </a:p>
          <a:p>
            <a:pPr marL="285750" indent="-285750">
              <a:buFont typeface="Wingdings" panose="05000000000000000000" pitchFamily="2" charset="2"/>
              <a:buChar char="Ø"/>
            </a:pPr>
            <a:r>
              <a:rPr lang="en-US" dirty="0"/>
              <a:t>Housing 2</a:t>
            </a:r>
            <a:r>
              <a:rPr lang="en-US" baseline="30000" dirty="0"/>
              <a:t>nd</a:t>
            </a:r>
            <a:endParaRPr lang="en-US" dirty="0"/>
          </a:p>
          <a:p>
            <a:pPr marL="285750" indent="-285750">
              <a:buFont typeface="Wingdings" panose="05000000000000000000" pitchFamily="2" charset="2"/>
              <a:buChar char="Ø"/>
            </a:pPr>
            <a:r>
              <a:rPr lang="en-US" dirty="0"/>
              <a:t>Transportation 3</a:t>
            </a:r>
            <a:r>
              <a:rPr lang="en-US" baseline="30000" dirty="0"/>
              <a:t>rd</a:t>
            </a:r>
            <a:endParaRPr lang="en-US" dirty="0"/>
          </a:p>
          <a:p>
            <a:pPr marL="285750" indent="-285750">
              <a:buFont typeface="Wingdings" panose="05000000000000000000" pitchFamily="2" charset="2"/>
              <a:buChar char="Ø"/>
            </a:pPr>
            <a:r>
              <a:rPr lang="en-US" dirty="0"/>
              <a:t>Decrease in Medicaid enrollees</a:t>
            </a:r>
          </a:p>
          <a:p>
            <a:pPr marL="285750" indent="-285750">
              <a:buFont typeface="Wingdings" panose="05000000000000000000" pitchFamily="2" charset="2"/>
              <a:buChar char="Ø"/>
            </a:pPr>
            <a:endParaRPr lang="en-US" dirty="0"/>
          </a:p>
        </p:txBody>
      </p:sp>
      <p:graphicFrame>
        <p:nvGraphicFramePr>
          <p:cNvPr id="5" name="Picture Placeholder 4">
            <a:extLst>
              <a:ext uri="{FF2B5EF4-FFF2-40B4-BE49-F238E27FC236}">
                <a16:creationId xmlns:a16="http://schemas.microsoft.com/office/drawing/2014/main" id="{FFB53A8A-D6E6-4AE5-8CAB-1E769E4AC935}"/>
              </a:ext>
            </a:extLst>
          </p:cNvPr>
          <p:cNvGraphicFramePr>
            <a:graphicFrameLocks noGrp="1"/>
          </p:cNvGraphicFramePr>
          <p:nvPr>
            <p:ph type="pic" idx="1"/>
          </p:nvPr>
        </p:nvGraphicFramePr>
        <p:xfrm>
          <a:off x="228600" y="238125"/>
          <a:ext cx="7696200" cy="6381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8877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A1626-72FB-F646-D1B6-8765F0D07A4F}"/>
              </a:ext>
            </a:extLst>
          </p:cNvPr>
          <p:cNvSpPr>
            <a:spLocks noGrp="1"/>
          </p:cNvSpPr>
          <p:nvPr>
            <p:ph type="title"/>
          </p:nvPr>
        </p:nvSpPr>
        <p:spPr/>
        <p:txBody>
          <a:bodyPr/>
          <a:lstStyle/>
          <a:p>
            <a:r>
              <a:rPr lang="en-US" dirty="0"/>
              <a:t>Needs based by Race/Ethnicity</a:t>
            </a:r>
          </a:p>
        </p:txBody>
      </p:sp>
      <p:pic>
        <p:nvPicPr>
          <p:cNvPr id="3" name="Picture 2">
            <a:extLst>
              <a:ext uri="{FF2B5EF4-FFF2-40B4-BE49-F238E27FC236}">
                <a16:creationId xmlns:a16="http://schemas.microsoft.com/office/drawing/2014/main" id="{B9880284-1954-E336-3D39-329D6E5259AF}"/>
              </a:ext>
            </a:extLst>
          </p:cNvPr>
          <p:cNvPicPr>
            <a:picLocks noChangeAspect="1"/>
          </p:cNvPicPr>
          <p:nvPr/>
        </p:nvPicPr>
        <p:blipFill>
          <a:blip r:embed="rId2"/>
          <a:stretch>
            <a:fillRect/>
          </a:stretch>
        </p:blipFill>
        <p:spPr>
          <a:xfrm>
            <a:off x="1066800" y="1733876"/>
            <a:ext cx="9888569" cy="4621169"/>
          </a:xfrm>
          <a:prstGeom prst="rect">
            <a:avLst/>
          </a:prstGeom>
        </p:spPr>
      </p:pic>
    </p:spTree>
    <p:extLst>
      <p:ext uri="{BB962C8B-B14F-4D97-AF65-F5344CB8AC3E}">
        <p14:creationId xmlns:p14="http://schemas.microsoft.com/office/powerpoint/2010/main" val="675539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Inpatient  Follow-up</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Appointment made before Discharge</a:t>
            </a:r>
          </a:p>
        </p:txBody>
      </p:sp>
    </p:spTree>
    <p:extLst>
      <p:ext uri="{BB962C8B-B14F-4D97-AF65-F5344CB8AC3E}">
        <p14:creationId xmlns:p14="http://schemas.microsoft.com/office/powerpoint/2010/main" val="547956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481229"/>
            <a:ext cx="10058400" cy="1371600"/>
          </a:xfrm>
        </p:spPr>
        <p:txBody>
          <a:bodyPr>
            <a:normAutofit/>
          </a:bodyPr>
          <a:lstStyle/>
          <a:p>
            <a:pPr algn="ctr"/>
            <a:r>
              <a:rPr lang="en-US" b="1" dirty="0"/>
              <a:t>SDOH Evolution</a:t>
            </a:r>
            <a:br>
              <a:rPr lang="en-US" dirty="0"/>
            </a:br>
            <a:r>
              <a:rPr lang="en-US" dirty="0"/>
              <a:t>(</a:t>
            </a:r>
            <a:r>
              <a:rPr lang="en-US" dirty="0">
                <a:solidFill>
                  <a:schemeClr val="accent1">
                    <a:lumMod val="75000"/>
                  </a:schemeClr>
                </a:solidFill>
              </a:rPr>
              <a:t>Successes!</a:t>
            </a:r>
            <a:r>
              <a:rPr lang="en-US" dirty="0"/>
              <a:t>)</a:t>
            </a:r>
          </a:p>
        </p:txBody>
      </p:sp>
      <p:graphicFrame>
        <p:nvGraphicFramePr>
          <p:cNvPr id="31" name="Content Placeholder 2" descr="SmartArt timeline">
            <a:extLst>
              <a:ext uri="{FF2B5EF4-FFF2-40B4-BE49-F238E27FC236}">
                <a16:creationId xmlns:a16="http://schemas.microsoft.com/office/drawing/2014/main" id="{613FC9B6-ED9E-4F51-A217-156DA01928CD}"/>
              </a:ext>
            </a:extLst>
          </p:cNvPr>
          <p:cNvGraphicFramePr/>
          <p:nvPr>
            <p:extLst>
              <p:ext uri="{D42A27DB-BD31-4B8C-83A1-F6EECF244321}">
                <p14:modId xmlns:p14="http://schemas.microsoft.com/office/powerpoint/2010/main" val="281403363"/>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DF4C7A3-05A3-20B6-119A-FD1612FDB87A}"/>
              </a:ext>
            </a:extLst>
          </p:cNvPr>
          <p:cNvSpPr txBox="1"/>
          <p:nvPr/>
        </p:nvSpPr>
        <p:spPr>
          <a:xfrm>
            <a:off x="5181600" y="1924547"/>
            <a:ext cx="1649506" cy="1908215"/>
          </a:xfrm>
          <a:prstGeom prst="rect">
            <a:avLst/>
          </a:prstGeom>
          <a:noFill/>
        </p:spPr>
        <p:txBody>
          <a:bodyPr wrap="square" rtlCol="0">
            <a:spAutoFit/>
          </a:bodyPr>
          <a:lstStyle/>
          <a:p>
            <a:pPr algn="ctr"/>
            <a:r>
              <a:rPr lang="en-US" b="1" dirty="0"/>
              <a:t>1</a:t>
            </a:r>
            <a:r>
              <a:rPr lang="en-US" b="1" baseline="30000" dirty="0"/>
              <a:t>st</a:t>
            </a:r>
            <a:r>
              <a:rPr lang="en-US" b="1" dirty="0"/>
              <a:t> Annual Community Resource Fair</a:t>
            </a:r>
          </a:p>
          <a:p>
            <a:pPr algn="ctr"/>
            <a:r>
              <a:rPr lang="en-US" sz="1400" b="1" dirty="0">
                <a:solidFill>
                  <a:schemeClr val="accent1">
                    <a:lumMod val="75000"/>
                  </a:schemeClr>
                </a:solidFill>
              </a:rPr>
              <a:t>GRH/Community Partners</a:t>
            </a:r>
          </a:p>
          <a:p>
            <a:pPr algn="ctr"/>
            <a:r>
              <a:rPr lang="en-US" b="1" dirty="0"/>
              <a:t> </a:t>
            </a:r>
          </a:p>
        </p:txBody>
      </p:sp>
    </p:spTree>
    <p:extLst>
      <p:ext uri="{BB962C8B-B14F-4D97-AF65-F5344CB8AC3E}">
        <p14:creationId xmlns:p14="http://schemas.microsoft.com/office/powerpoint/2010/main" val="2049548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459DD0-FB82-731C-06DB-A800ECDF82A4}"/>
              </a:ext>
            </a:extLst>
          </p:cNvPr>
          <p:cNvSpPr>
            <a:spLocks noGrp="1"/>
          </p:cNvSpPr>
          <p:nvPr>
            <p:ph type="title"/>
          </p:nvPr>
        </p:nvSpPr>
        <p:spPr>
          <a:xfrm>
            <a:off x="8387862" y="603504"/>
            <a:ext cx="3323492" cy="1645920"/>
          </a:xfrm>
        </p:spPr>
        <p:txBody>
          <a:bodyPr/>
          <a:lstStyle/>
          <a:p>
            <a:r>
              <a:rPr lang="en-US" sz="4800" b="1" i="1"/>
              <a:t>Questions?</a:t>
            </a:r>
            <a:endParaRPr lang="en-US" sz="4800" b="1" i="1" dirty="0"/>
          </a:p>
        </p:txBody>
      </p:sp>
      <p:sp>
        <p:nvSpPr>
          <p:cNvPr id="4" name="Text Placeholder 3">
            <a:extLst>
              <a:ext uri="{FF2B5EF4-FFF2-40B4-BE49-F238E27FC236}">
                <a16:creationId xmlns:a16="http://schemas.microsoft.com/office/drawing/2014/main" id="{FFA62960-04E8-119A-3BD4-698E0D270C7B}"/>
              </a:ext>
            </a:extLst>
          </p:cNvPr>
          <p:cNvSpPr>
            <a:spLocks noGrp="1"/>
          </p:cNvSpPr>
          <p:nvPr>
            <p:ph type="body" sz="half" idx="2"/>
          </p:nvPr>
        </p:nvSpPr>
        <p:spPr/>
        <p:txBody>
          <a:bodyPr/>
          <a:lstStyle/>
          <a:p>
            <a:endParaRPr lang="en-US" dirty="0"/>
          </a:p>
        </p:txBody>
      </p:sp>
      <p:pic>
        <p:nvPicPr>
          <p:cNvPr id="9" name="Picture Placeholder 8">
            <a:extLst>
              <a:ext uri="{FF2B5EF4-FFF2-40B4-BE49-F238E27FC236}">
                <a16:creationId xmlns:a16="http://schemas.microsoft.com/office/drawing/2014/main" id="{489DEBCF-74B9-348A-BFB5-546AB6681301}"/>
              </a:ext>
            </a:extLst>
          </p:cNvPr>
          <p:cNvPicPr>
            <a:picLocks noGrp="1" noChangeAspect="1"/>
          </p:cNvPicPr>
          <p:nvPr>
            <p:ph type="pic" idx="1"/>
          </p:nvPr>
        </p:nvPicPr>
        <p:blipFill>
          <a:blip r:embed="rId2"/>
          <a:srcRect l="16082" r="16082"/>
          <a:stretch>
            <a:fillRect/>
          </a:stretch>
        </p:blipFill>
        <p:spPr>
          <a:prstGeom prst="rect">
            <a:avLst/>
          </a:prstGeom>
        </p:spPr>
      </p:pic>
    </p:spTree>
    <p:extLst>
      <p:ext uri="{BB962C8B-B14F-4D97-AF65-F5344CB8AC3E}">
        <p14:creationId xmlns:p14="http://schemas.microsoft.com/office/powerpoint/2010/main" val="2815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5F86-E017-9CAF-D51E-9AB44E500E15}"/>
              </a:ext>
            </a:extLst>
          </p:cNvPr>
          <p:cNvSpPr>
            <a:spLocks noGrp="1"/>
          </p:cNvSpPr>
          <p:nvPr>
            <p:ph type="title"/>
          </p:nvPr>
        </p:nvSpPr>
        <p:spPr/>
        <p:txBody>
          <a:bodyPr/>
          <a:lstStyle/>
          <a:p>
            <a:r>
              <a:rPr lang="en-US" dirty="0"/>
              <a:t>IP Follow-up Planning</a:t>
            </a:r>
          </a:p>
        </p:txBody>
      </p:sp>
      <p:sp>
        <p:nvSpPr>
          <p:cNvPr id="3" name="Content Placeholder 2">
            <a:extLst>
              <a:ext uri="{FF2B5EF4-FFF2-40B4-BE49-F238E27FC236}">
                <a16:creationId xmlns:a16="http://schemas.microsoft.com/office/drawing/2014/main" id="{28ED06BA-DB94-BBE9-8FA9-E00DFC22046D}"/>
              </a:ext>
            </a:extLst>
          </p:cNvPr>
          <p:cNvSpPr>
            <a:spLocks noGrp="1"/>
          </p:cNvSpPr>
          <p:nvPr>
            <p:ph sz="half" idx="1"/>
          </p:nvPr>
        </p:nvSpPr>
        <p:spPr/>
        <p:txBody>
          <a:bodyPr/>
          <a:lstStyle/>
          <a:p>
            <a:pPr>
              <a:buFont typeface="Wingdings" panose="05000000000000000000" pitchFamily="2" charset="2"/>
              <a:buChar char="Ø"/>
            </a:pPr>
            <a:r>
              <a:rPr lang="en-US" sz="2400" dirty="0"/>
              <a:t>Unit Secretary meets with Patient for Primary Care/Specialty connection</a:t>
            </a:r>
          </a:p>
          <a:p>
            <a:pPr>
              <a:buFont typeface="Wingdings" panose="05000000000000000000" pitchFamily="2" charset="2"/>
              <a:buChar char="Ø"/>
            </a:pPr>
            <a:r>
              <a:rPr lang="en-US" sz="2400" dirty="0"/>
              <a:t>GRH / QHN / RMHP – Electronic submittal  to RAE</a:t>
            </a:r>
          </a:p>
          <a:p>
            <a:pPr>
              <a:buFont typeface="Wingdings" panose="05000000000000000000" pitchFamily="2" charset="2"/>
              <a:buChar char="Ø"/>
            </a:pPr>
            <a:r>
              <a:rPr lang="en-US" sz="2400" dirty="0"/>
              <a:t>Weekends – Appt made on Friday or Monday morning</a:t>
            </a:r>
          </a:p>
          <a:p>
            <a:endParaRPr lang="en-US" dirty="0"/>
          </a:p>
        </p:txBody>
      </p:sp>
      <p:pic>
        <p:nvPicPr>
          <p:cNvPr id="9" name="Content Placeholder 8">
            <a:extLst>
              <a:ext uri="{FF2B5EF4-FFF2-40B4-BE49-F238E27FC236}">
                <a16:creationId xmlns:a16="http://schemas.microsoft.com/office/drawing/2014/main" id="{A4ED492E-03FC-3E8D-ABCE-CC00E891C8DA}"/>
              </a:ext>
            </a:extLst>
          </p:cNvPr>
          <p:cNvPicPr>
            <a:picLocks noGrp="1" noChangeAspect="1"/>
          </p:cNvPicPr>
          <p:nvPr>
            <p:ph sz="half" idx="2"/>
          </p:nvPr>
        </p:nvPicPr>
        <p:blipFill>
          <a:blip r:embed="rId2"/>
          <a:stretch>
            <a:fillRect/>
          </a:stretch>
        </p:blipFill>
        <p:spPr>
          <a:xfrm>
            <a:off x="6792385" y="2103438"/>
            <a:ext cx="4001554" cy="3748087"/>
          </a:xfrm>
          <a:prstGeom prst="rect">
            <a:avLst/>
          </a:prstGeom>
        </p:spPr>
      </p:pic>
    </p:spTree>
    <p:extLst>
      <p:ext uri="{BB962C8B-B14F-4D97-AF65-F5344CB8AC3E}">
        <p14:creationId xmlns:p14="http://schemas.microsoft.com/office/powerpoint/2010/main" val="1580765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47BE54B-A7EB-41AE-AC8D-EA54578F60F7}"/>
              </a:ext>
            </a:extLst>
          </p:cNvPr>
          <p:cNvGraphicFramePr>
            <a:graphicFrameLocks noGrp="1"/>
          </p:cNvGraphicFramePr>
          <p:nvPr>
            <p:ph idx="1"/>
            <p:extLst>
              <p:ext uri="{D42A27DB-BD31-4B8C-83A1-F6EECF244321}">
                <p14:modId xmlns:p14="http://schemas.microsoft.com/office/powerpoint/2010/main" val="2432176450"/>
              </p:ext>
            </p:extLst>
          </p:nvPr>
        </p:nvGraphicFramePr>
        <p:xfrm>
          <a:off x="430307" y="457200"/>
          <a:ext cx="11268634" cy="60422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7040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Emergency Department  Follow-up</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Patient attends Appointment Post Discharge</a:t>
            </a:r>
          </a:p>
        </p:txBody>
      </p:sp>
    </p:spTree>
    <p:extLst>
      <p:ext uri="{BB962C8B-B14F-4D97-AF65-F5344CB8AC3E}">
        <p14:creationId xmlns:p14="http://schemas.microsoft.com/office/powerpoint/2010/main" val="41462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5F86-E017-9CAF-D51E-9AB44E500E15}"/>
              </a:ext>
            </a:extLst>
          </p:cNvPr>
          <p:cNvSpPr>
            <a:spLocks noGrp="1"/>
          </p:cNvSpPr>
          <p:nvPr>
            <p:ph type="title"/>
          </p:nvPr>
        </p:nvSpPr>
        <p:spPr/>
        <p:txBody>
          <a:bodyPr/>
          <a:lstStyle/>
          <a:p>
            <a:r>
              <a:rPr lang="en-US" dirty="0"/>
              <a:t>ED Follow-up Planning</a:t>
            </a:r>
          </a:p>
        </p:txBody>
      </p:sp>
      <p:pic>
        <p:nvPicPr>
          <p:cNvPr id="8" name="Content Placeholder 7">
            <a:extLst>
              <a:ext uri="{FF2B5EF4-FFF2-40B4-BE49-F238E27FC236}">
                <a16:creationId xmlns:a16="http://schemas.microsoft.com/office/drawing/2014/main" id="{2E148FF4-1082-F40B-2504-6031642F0F80}"/>
              </a:ext>
            </a:extLst>
          </p:cNvPr>
          <p:cNvPicPr>
            <a:picLocks noGrp="1" noChangeAspect="1"/>
          </p:cNvPicPr>
          <p:nvPr>
            <p:ph sz="half" idx="1"/>
          </p:nvPr>
        </p:nvPicPr>
        <p:blipFill>
          <a:blip r:embed="rId2"/>
          <a:stretch>
            <a:fillRect/>
          </a:stretch>
        </p:blipFill>
        <p:spPr>
          <a:xfrm>
            <a:off x="1399176" y="2377143"/>
            <a:ext cx="3999323" cy="3200677"/>
          </a:xfrm>
          <a:prstGeom prst="rect">
            <a:avLst/>
          </a:prstGeom>
        </p:spPr>
      </p:pic>
      <p:sp>
        <p:nvSpPr>
          <p:cNvPr id="7" name="Content Placeholder 6">
            <a:extLst>
              <a:ext uri="{FF2B5EF4-FFF2-40B4-BE49-F238E27FC236}">
                <a16:creationId xmlns:a16="http://schemas.microsoft.com/office/drawing/2014/main" id="{6AD21E9B-3031-B655-C0C9-4E8664E8FBD7}"/>
              </a:ext>
            </a:extLst>
          </p:cNvPr>
          <p:cNvSpPr>
            <a:spLocks noGrp="1"/>
          </p:cNvSpPr>
          <p:nvPr>
            <p:ph sz="half" idx="2"/>
          </p:nvPr>
        </p:nvSpPr>
        <p:spPr/>
        <p:txBody>
          <a:bodyPr>
            <a:normAutofit fontScale="70000" lnSpcReduction="20000"/>
          </a:bodyPr>
          <a:lstStyle/>
          <a:p>
            <a:pPr marL="285750" indent="-285750">
              <a:buFont typeface="Wingdings" panose="05000000000000000000" pitchFamily="2" charset="2"/>
              <a:buChar char="Ø"/>
            </a:pPr>
            <a:r>
              <a:rPr lang="en-US" sz="2600" dirty="0"/>
              <a:t>Patients must </a:t>
            </a:r>
            <a:r>
              <a:rPr lang="en-US" sz="2600" b="1" dirty="0"/>
              <a:t>ATTEND</a:t>
            </a:r>
            <a:r>
              <a:rPr lang="en-US" sz="2600" dirty="0"/>
              <a:t> follow-up appt</a:t>
            </a:r>
          </a:p>
          <a:p>
            <a:pPr marL="285750" indent="-285750">
              <a:buFont typeface="Wingdings" panose="05000000000000000000" pitchFamily="2" charset="2"/>
              <a:buChar char="Ø"/>
            </a:pPr>
            <a:r>
              <a:rPr lang="en-US" sz="2600" dirty="0"/>
              <a:t>Continuous Improvement</a:t>
            </a:r>
          </a:p>
          <a:p>
            <a:pPr marL="742950" lvl="1" indent="-285750">
              <a:buFont typeface="Wingdings" panose="05000000000000000000" pitchFamily="2" charset="2"/>
              <a:buChar char="v"/>
            </a:pPr>
            <a:r>
              <a:rPr lang="en-US" sz="2600" dirty="0"/>
              <a:t>Audits for compliance with process</a:t>
            </a:r>
          </a:p>
          <a:p>
            <a:pPr marL="742950" lvl="1" indent="-285750">
              <a:buFont typeface="Wingdings" panose="05000000000000000000" pitchFamily="2" charset="2"/>
              <a:buChar char="v"/>
            </a:pPr>
            <a:r>
              <a:rPr lang="en-US" sz="2600" dirty="0"/>
              <a:t>Many PDSA cycles with this measure</a:t>
            </a:r>
          </a:p>
          <a:p>
            <a:pPr marL="742950" lvl="1" indent="-285750">
              <a:buFont typeface="Wingdings" panose="05000000000000000000" pitchFamily="2" charset="2"/>
              <a:buChar char="v"/>
            </a:pPr>
            <a:r>
              <a:rPr lang="en-US" sz="2600" dirty="0"/>
              <a:t>Currently trying to get appointments made prior to leaving ED</a:t>
            </a:r>
          </a:p>
          <a:p>
            <a:pPr marL="342900" indent="-342900">
              <a:buFont typeface="Wingdings" panose="05000000000000000000" pitchFamily="2" charset="2"/>
              <a:buChar char="Ø"/>
            </a:pPr>
            <a:r>
              <a:rPr lang="en-US" sz="2600" dirty="0"/>
              <a:t>Challenges</a:t>
            </a:r>
          </a:p>
          <a:p>
            <a:pPr marL="800100" lvl="1" indent="-342900">
              <a:buFont typeface="Wingdings" panose="05000000000000000000" pitchFamily="2" charset="2"/>
              <a:buChar char="v"/>
            </a:pPr>
            <a:r>
              <a:rPr lang="en-US" sz="2600" dirty="0"/>
              <a:t>Patient dependent</a:t>
            </a:r>
          </a:p>
          <a:p>
            <a:pPr marL="800100" lvl="1" indent="-342900">
              <a:buFont typeface="Wingdings" panose="05000000000000000000" pitchFamily="2" charset="2"/>
              <a:buChar char="v"/>
            </a:pPr>
            <a:r>
              <a:rPr lang="en-US" sz="2600" dirty="0"/>
              <a:t>Processes challenging</a:t>
            </a:r>
          </a:p>
          <a:p>
            <a:endParaRPr lang="en-US" dirty="0"/>
          </a:p>
        </p:txBody>
      </p:sp>
    </p:spTree>
    <p:extLst>
      <p:ext uri="{BB962C8B-B14F-4D97-AF65-F5344CB8AC3E}">
        <p14:creationId xmlns:p14="http://schemas.microsoft.com/office/powerpoint/2010/main" val="203370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D57E-D652-F8AF-C9A4-149CC5BAABBB}"/>
              </a:ext>
            </a:extLst>
          </p:cNvPr>
          <p:cNvSpPr>
            <a:spLocks noGrp="1"/>
          </p:cNvSpPr>
          <p:nvPr>
            <p:ph type="title"/>
          </p:nvPr>
        </p:nvSpPr>
        <p:spPr/>
        <p:txBody>
          <a:bodyPr/>
          <a:lstStyle/>
          <a:p>
            <a:endParaRPr lang="en-US" dirty="0"/>
          </a:p>
        </p:txBody>
      </p:sp>
      <p:graphicFrame>
        <p:nvGraphicFramePr>
          <p:cNvPr id="3" name="Chart 2">
            <a:extLst>
              <a:ext uri="{FF2B5EF4-FFF2-40B4-BE49-F238E27FC236}">
                <a16:creationId xmlns:a16="http://schemas.microsoft.com/office/drawing/2014/main" id="{81B81976-D495-4A43-B64A-34B8EB093B08}"/>
              </a:ext>
            </a:extLst>
          </p:cNvPr>
          <p:cNvGraphicFramePr>
            <a:graphicFrameLocks/>
          </p:cNvGraphicFramePr>
          <p:nvPr>
            <p:extLst>
              <p:ext uri="{D42A27DB-BD31-4B8C-83A1-F6EECF244321}">
                <p14:modId xmlns:p14="http://schemas.microsoft.com/office/powerpoint/2010/main" val="4131274632"/>
              </p:ext>
            </p:extLst>
          </p:nvPr>
        </p:nvGraphicFramePr>
        <p:xfrm>
          <a:off x="358588" y="403412"/>
          <a:ext cx="11474824" cy="56623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7515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B2173-48EA-4CB2-E216-FB4E67943A69}"/>
              </a:ext>
            </a:extLst>
          </p:cNvPr>
          <p:cNvSpPr>
            <a:spLocks noGrp="1"/>
          </p:cNvSpPr>
          <p:nvPr>
            <p:ph type="ctrTitle"/>
          </p:nvPr>
        </p:nvSpPr>
        <p:spPr/>
        <p:txBody>
          <a:bodyPr>
            <a:normAutofit/>
          </a:bodyPr>
          <a:lstStyle/>
          <a:p>
            <a:r>
              <a:rPr lang="en-US" sz="5400" b="1" dirty="0"/>
              <a:t>Alternatives to opioids</a:t>
            </a:r>
            <a:br>
              <a:rPr lang="en-US" sz="5400" b="1" dirty="0"/>
            </a:br>
            <a:r>
              <a:rPr lang="en-US" sz="5400" b="1" dirty="0"/>
              <a:t>(ALTO)</a:t>
            </a:r>
          </a:p>
        </p:txBody>
      </p:sp>
      <p:sp>
        <p:nvSpPr>
          <p:cNvPr id="3" name="Subtitle 2">
            <a:extLst>
              <a:ext uri="{FF2B5EF4-FFF2-40B4-BE49-F238E27FC236}">
                <a16:creationId xmlns:a16="http://schemas.microsoft.com/office/drawing/2014/main" id="{2E48CA08-4944-7A04-7BC7-291A77A28CEB}"/>
              </a:ext>
            </a:extLst>
          </p:cNvPr>
          <p:cNvSpPr>
            <a:spLocks noGrp="1"/>
          </p:cNvSpPr>
          <p:nvPr>
            <p:ph type="subTitle" idx="1"/>
          </p:nvPr>
        </p:nvSpPr>
        <p:spPr/>
        <p:txBody>
          <a:bodyPr>
            <a:noAutofit/>
          </a:bodyPr>
          <a:lstStyle/>
          <a:p>
            <a:r>
              <a:rPr lang="en-US" sz="3200" dirty="0"/>
              <a:t>Decrease Opioids / Increase Alternatives</a:t>
            </a:r>
          </a:p>
        </p:txBody>
      </p:sp>
    </p:spTree>
    <p:extLst>
      <p:ext uri="{BB962C8B-B14F-4D97-AF65-F5344CB8AC3E}">
        <p14:creationId xmlns:p14="http://schemas.microsoft.com/office/powerpoint/2010/main" val="355291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174377" y="472609"/>
            <a:ext cx="10058400" cy="1371600"/>
          </a:xfrm>
          <a:solidFill>
            <a:schemeClr val="bg1"/>
          </a:solidFill>
        </p:spPr>
        <p:txBody>
          <a:bodyPr>
            <a:normAutofit/>
          </a:bodyPr>
          <a:lstStyle/>
          <a:p>
            <a:r>
              <a:rPr lang="en-US" sz="4000" dirty="0">
                <a:latin typeface="Tw Cen MT" panose="020B0602020104020603" pitchFamily="34" charset="0"/>
              </a:rPr>
              <a:t>Alternatives to Opioids</a:t>
            </a:r>
            <a:endParaRPr lang="en-US" sz="4000" dirty="0"/>
          </a:p>
        </p:txBody>
      </p:sp>
      <p:sp>
        <p:nvSpPr>
          <p:cNvPr id="6" name="TextBox 5"/>
          <p:cNvSpPr txBox="1"/>
          <p:nvPr/>
        </p:nvSpPr>
        <p:spPr>
          <a:xfrm>
            <a:off x="668867" y="2421467"/>
            <a:ext cx="5153025" cy="3416320"/>
          </a:xfrm>
          <a:prstGeom prst="rect">
            <a:avLst/>
          </a:prstGeom>
          <a:solidFill>
            <a:schemeClr val="bg1"/>
          </a:solidFill>
        </p:spPr>
        <p:txBody>
          <a:bodyPr wrap="square" rtlCol="0">
            <a:spAutoFit/>
          </a:bodyPr>
          <a:lstStyle/>
          <a:p>
            <a:pPr marL="285750" indent="-285750">
              <a:buFont typeface="Wingdings" panose="05000000000000000000" pitchFamily="2" charset="2"/>
              <a:buChar char="Ø"/>
            </a:pPr>
            <a:r>
              <a:rPr lang="en-US" dirty="0"/>
              <a:t>CHA aggregates data/ Average Performance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Increase ALTO’s and Decrease Opioids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PT in ED</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TENS units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Trigger Point Injections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Challenges: Stigma bias, patients accepting alternatives</a:t>
            </a:r>
          </a:p>
        </p:txBody>
      </p:sp>
      <p:pic>
        <p:nvPicPr>
          <p:cNvPr id="10" name="Picture 9"/>
          <p:cNvPicPr>
            <a:picLocks noChangeAspect="1"/>
          </p:cNvPicPr>
          <p:nvPr/>
        </p:nvPicPr>
        <p:blipFill>
          <a:blip r:embed="rId3"/>
          <a:stretch>
            <a:fillRect/>
          </a:stretch>
        </p:blipFill>
        <p:spPr>
          <a:xfrm>
            <a:off x="5898867" y="2014538"/>
            <a:ext cx="5768448" cy="3614592"/>
          </a:xfrm>
          <a:prstGeom prst="rect">
            <a:avLst/>
          </a:prstGeom>
        </p:spPr>
      </p:pic>
    </p:spTree>
    <p:extLst>
      <p:ext uri="{BB962C8B-B14F-4D97-AF65-F5344CB8AC3E}">
        <p14:creationId xmlns:p14="http://schemas.microsoft.com/office/powerpoint/2010/main" val="6439649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26DBD101-FC0A-4B21-82B0-57CAA7AEE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3.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{8FB4DF13-ED54-4935-A4D0-63FA05F6DD32}TF993b3720-55e5-4d3e-ae7c-1ec77a73f5a45edb12b8_win32-bce7b620edb8</Template>
  <TotalTime>204</TotalTime>
  <Words>362</Words>
  <Application>Microsoft Office PowerPoint</Application>
  <PresentationFormat>Widescreen</PresentationFormat>
  <Paragraphs>117</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Avenir Next LT Pro</vt:lpstr>
      <vt:lpstr>Avenir Next LT Pro Light</vt:lpstr>
      <vt:lpstr>Garamond</vt:lpstr>
      <vt:lpstr>Tw Cen MT</vt:lpstr>
      <vt:lpstr>Wingdings</vt:lpstr>
      <vt:lpstr>SavonVTI</vt:lpstr>
      <vt:lpstr>Hospital Transformation Program</vt:lpstr>
      <vt:lpstr>Inpatient  Follow-up</vt:lpstr>
      <vt:lpstr>IP Follow-up Planning</vt:lpstr>
      <vt:lpstr>PowerPoint Presentation</vt:lpstr>
      <vt:lpstr>Emergency Department  Follow-up</vt:lpstr>
      <vt:lpstr>ED Follow-up Planning</vt:lpstr>
      <vt:lpstr>PowerPoint Presentation</vt:lpstr>
      <vt:lpstr>Alternatives to opioids (ALTO)</vt:lpstr>
      <vt:lpstr>Alternatives to Opioids</vt:lpstr>
      <vt:lpstr>PowerPoint Presentation</vt:lpstr>
      <vt:lpstr>Wellness Visits</vt:lpstr>
      <vt:lpstr>Well Visits</vt:lpstr>
      <vt:lpstr>Specialty Care</vt:lpstr>
      <vt:lpstr>Increase Specialty Care</vt:lpstr>
      <vt:lpstr>PowerPoint Presentation</vt:lpstr>
      <vt:lpstr>Social Determinants of health</vt:lpstr>
      <vt:lpstr>PowerPoint Presentation</vt:lpstr>
      <vt:lpstr>SDOH</vt:lpstr>
      <vt:lpstr>Needs based by Race/Ethnicity</vt:lpstr>
      <vt:lpstr>SDOH Evolution (Successes!)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Schickling, Rebecca</dc:creator>
  <cp:lastModifiedBy>Schickling, Rebecca</cp:lastModifiedBy>
  <cp:revision>24</cp:revision>
  <dcterms:created xsi:type="dcterms:W3CDTF">2026-07-16T22:27:05Z</dcterms:created>
  <dcterms:modified xsi:type="dcterms:W3CDTF">2026-07-20T14:11:53Z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